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5" r:id="rId2"/>
    <p:sldId id="268" r:id="rId3"/>
    <p:sldId id="267" r:id="rId4"/>
    <p:sldId id="269" r:id="rId5"/>
    <p:sldId id="258" r:id="rId6"/>
    <p:sldId id="261" r:id="rId7"/>
    <p:sldId id="270" r:id="rId8"/>
    <p:sldId id="1848" r:id="rId9"/>
    <p:sldId id="1849" r:id="rId10"/>
    <p:sldId id="1854" r:id="rId11"/>
    <p:sldId id="1851" r:id="rId12"/>
    <p:sldId id="262" r:id="rId13"/>
    <p:sldId id="286" r:id="rId14"/>
    <p:sldId id="256" r:id="rId15"/>
    <p:sldId id="280" r:id="rId16"/>
    <p:sldId id="271" r:id="rId17"/>
    <p:sldId id="272" r:id="rId18"/>
    <p:sldId id="273" r:id="rId19"/>
    <p:sldId id="274" r:id="rId20"/>
    <p:sldId id="278" r:id="rId21"/>
    <p:sldId id="275" r:id="rId22"/>
    <p:sldId id="285" r:id="rId23"/>
    <p:sldId id="277" r:id="rId24"/>
    <p:sldId id="1850" r:id="rId25"/>
    <p:sldId id="1852" r:id="rId26"/>
    <p:sldId id="1853" r:id="rId27"/>
    <p:sldId id="279" r:id="rId28"/>
    <p:sldId id="281" r:id="rId29"/>
    <p:sldId id="263" r:id="rId30"/>
    <p:sldId id="283" r:id="rId31"/>
    <p:sldId id="1847" r:id="rId32"/>
    <p:sldId id="28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991" autoAdjust="0"/>
  </p:normalViewPr>
  <p:slideViewPr>
    <p:cSldViewPr snapToGrid="0">
      <p:cViewPr>
        <p:scale>
          <a:sx n="66" d="100"/>
          <a:sy n="66" d="100"/>
        </p:scale>
        <p:origin x="7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F51D6-39A2-4AE6-8144-A294122AA4D1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F5D42E8B-AB9D-4644-A2F6-43BA118CAF63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生产排班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CD9933-9EA5-41F9-AD05-C3E484310A0D}" type="parTrans" cxnId="{2137AEF2-A147-4FAA-9DD6-DB9135E4647B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E1E1B0-0AA5-477C-A474-744BA0B67099}" type="sibTrans" cxnId="{2137AEF2-A147-4FAA-9DD6-DB9135E4647B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5AEB5B-4FF7-477C-BC26-6A813816B6AC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班次任务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8DFE0F-EB6E-4A91-875D-A7EC71FF3218}" type="parTrans" cxnId="{2C802B94-815C-4BC5-8C39-EDAEC21542DC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8DC033-989A-4E1B-A281-02FFFFD3678E}" type="sibTrans" cxnId="{2C802B94-815C-4BC5-8C39-EDAEC21542DC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1B081-77B2-4F05-8A0B-27507D699F85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任务调整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8F6B3E-ED02-45AF-96B8-82D99C61D389}" type="parTrans" cxnId="{DAFA2794-E562-4B3D-8B32-604516849027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133063-E2B5-4E0E-96CF-B90D1588DAEA}" type="sibTrans" cxnId="{DAFA2794-E562-4B3D-8B32-604516849027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15F7B4-A159-4630-98D5-5DA0D9653FCC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计划接收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939751-11E5-47FA-BFCF-0166EC10573E}" type="parTrans" cxnId="{E1C993A4-F6A2-4F0F-80B4-DA6416B01F08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AE3494-198A-4E65-94A0-FA150C7DBC77}" type="sibTrans" cxnId="{E1C993A4-F6A2-4F0F-80B4-DA6416B01F08}">
      <dgm:prSet/>
      <dgm:spPr/>
      <dgm:t>
        <a:bodyPr/>
        <a:lstStyle/>
        <a:p>
          <a:endParaRPr 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B97266-1140-4B5B-A1E3-9E66EA47CF65}">
      <dgm:prSet phldrT="[Text]" custT="1"/>
      <dgm:spPr/>
      <dgm:t>
        <a:bodyPr/>
        <a:lstStyle/>
        <a:p>
          <a:r>
            <a: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工单分解</a:t>
          </a:r>
          <a:endParaRPr 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74BD-FEF3-4DB2-BFAC-0D23A2CD1CA9}" type="parTrans" cxnId="{14575F43-1B57-466F-9C05-DD74FAA2713E}">
      <dgm:prSet/>
      <dgm:spPr/>
      <dgm:t>
        <a:bodyPr/>
        <a:lstStyle/>
        <a:p>
          <a:endParaRPr lang="en-US" sz="1600" b="1"/>
        </a:p>
      </dgm:t>
    </dgm:pt>
    <dgm:pt modelId="{24DA34A4-6FA9-4B35-B4E0-B00EAACAD6C6}" type="sibTrans" cxnId="{14575F43-1B57-466F-9C05-DD74FAA2713E}">
      <dgm:prSet/>
      <dgm:spPr/>
      <dgm:t>
        <a:bodyPr/>
        <a:lstStyle/>
        <a:p>
          <a:endParaRPr lang="en-US" sz="1600" b="1"/>
        </a:p>
      </dgm:t>
    </dgm:pt>
    <dgm:pt modelId="{0AA9CF3A-6DA8-435B-9CA7-20763019B8EE}" type="pres">
      <dgm:prSet presAssocID="{9D8F51D6-39A2-4AE6-8144-A294122AA4D1}" presName="compositeShape" presStyleCnt="0">
        <dgm:presLayoutVars>
          <dgm:chMax val="7"/>
          <dgm:dir/>
          <dgm:resizeHandles val="exact"/>
        </dgm:presLayoutVars>
      </dgm:prSet>
      <dgm:spPr/>
    </dgm:pt>
    <dgm:pt modelId="{5BAD2B2B-AB39-4F40-A8B1-E0665994C2ED}" type="pres">
      <dgm:prSet presAssocID="{9D8F51D6-39A2-4AE6-8144-A294122AA4D1}" presName="wedge1" presStyleLbl="node1" presStyleIdx="0" presStyleCnt="5"/>
      <dgm:spPr/>
      <dgm:t>
        <a:bodyPr/>
        <a:lstStyle/>
        <a:p>
          <a:endParaRPr lang="en-US"/>
        </a:p>
      </dgm:t>
    </dgm:pt>
    <dgm:pt modelId="{EDEF2433-81CD-4F7A-93A7-2F184B00F864}" type="pres">
      <dgm:prSet presAssocID="{9D8F51D6-39A2-4AE6-8144-A294122AA4D1}" presName="dummy1a" presStyleCnt="0"/>
      <dgm:spPr/>
    </dgm:pt>
    <dgm:pt modelId="{7CEAF17A-D027-4E81-B9CE-2509E27F3B4B}" type="pres">
      <dgm:prSet presAssocID="{9D8F51D6-39A2-4AE6-8144-A294122AA4D1}" presName="dummy1b" presStyleCnt="0"/>
      <dgm:spPr/>
    </dgm:pt>
    <dgm:pt modelId="{554C90AD-B74A-463C-8617-A76827868C06}" type="pres">
      <dgm:prSet presAssocID="{9D8F51D6-39A2-4AE6-8144-A294122AA4D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19EAB-07A3-49FB-AABE-6E62692C3A13}" type="pres">
      <dgm:prSet presAssocID="{9D8F51D6-39A2-4AE6-8144-A294122AA4D1}" presName="wedge2" presStyleLbl="node1" presStyleIdx="1" presStyleCnt="5"/>
      <dgm:spPr/>
      <dgm:t>
        <a:bodyPr/>
        <a:lstStyle/>
        <a:p>
          <a:endParaRPr lang="en-US"/>
        </a:p>
      </dgm:t>
    </dgm:pt>
    <dgm:pt modelId="{0D96C012-4D77-450D-A10B-1125027765EA}" type="pres">
      <dgm:prSet presAssocID="{9D8F51D6-39A2-4AE6-8144-A294122AA4D1}" presName="dummy2a" presStyleCnt="0"/>
      <dgm:spPr/>
    </dgm:pt>
    <dgm:pt modelId="{720451B6-B811-4A58-996B-03463CEA1EC7}" type="pres">
      <dgm:prSet presAssocID="{9D8F51D6-39A2-4AE6-8144-A294122AA4D1}" presName="dummy2b" presStyleCnt="0"/>
      <dgm:spPr/>
    </dgm:pt>
    <dgm:pt modelId="{6736BFF2-D664-4ABA-B478-D811700CBB3C}" type="pres">
      <dgm:prSet presAssocID="{9D8F51D6-39A2-4AE6-8144-A294122AA4D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71525-8AE2-4AAD-8968-1DA8090B2279}" type="pres">
      <dgm:prSet presAssocID="{9D8F51D6-39A2-4AE6-8144-A294122AA4D1}" presName="wedge3" presStyleLbl="node1" presStyleIdx="2" presStyleCnt="5" custScaleX="113604"/>
      <dgm:spPr/>
      <dgm:t>
        <a:bodyPr/>
        <a:lstStyle/>
        <a:p>
          <a:endParaRPr lang="en-US"/>
        </a:p>
      </dgm:t>
    </dgm:pt>
    <dgm:pt modelId="{14CAE00A-190E-4091-916A-AD62EA5800D2}" type="pres">
      <dgm:prSet presAssocID="{9D8F51D6-39A2-4AE6-8144-A294122AA4D1}" presName="dummy3a" presStyleCnt="0"/>
      <dgm:spPr/>
    </dgm:pt>
    <dgm:pt modelId="{436B9B6E-2CA6-46ED-AF4E-C2A00C9251B9}" type="pres">
      <dgm:prSet presAssocID="{9D8F51D6-39A2-4AE6-8144-A294122AA4D1}" presName="dummy3b" presStyleCnt="0"/>
      <dgm:spPr/>
    </dgm:pt>
    <dgm:pt modelId="{68CCB701-5D77-45EA-97DB-3DC2CE9EFD11}" type="pres">
      <dgm:prSet presAssocID="{9D8F51D6-39A2-4AE6-8144-A294122AA4D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18BCB-2FDB-4388-A9B6-2D48AEF0A0E7}" type="pres">
      <dgm:prSet presAssocID="{9D8F51D6-39A2-4AE6-8144-A294122AA4D1}" presName="wedge4" presStyleLbl="node1" presStyleIdx="3" presStyleCnt="5"/>
      <dgm:spPr/>
      <dgm:t>
        <a:bodyPr/>
        <a:lstStyle/>
        <a:p>
          <a:endParaRPr lang="en-US"/>
        </a:p>
      </dgm:t>
    </dgm:pt>
    <dgm:pt modelId="{FCC3CDE9-2CAF-4F03-B24C-BA3C111DA6B7}" type="pres">
      <dgm:prSet presAssocID="{9D8F51D6-39A2-4AE6-8144-A294122AA4D1}" presName="dummy4a" presStyleCnt="0"/>
      <dgm:spPr/>
    </dgm:pt>
    <dgm:pt modelId="{D449E896-0261-4A46-BB4F-E8A2CED44958}" type="pres">
      <dgm:prSet presAssocID="{9D8F51D6-39A2-4AE6-8144-A294122AA4D1}" presName="dummy4b" presStyleCnt="0"/>
      <dgm:spPr/>
    </dgm:pt>
    <dgm:pt modelId="{A09B06FF-1446-41CD-9911-CF9E53265E1E}" type="pres">
      <dgm:prSet presAssocID="{9D8F51D6-39A2-4AE6-8144-A294122AA4D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48F35-E827-4AC8-9310-6075AC9B34DF}" type="pres">
      <dgm:prSet presAssocID="{9D8F51D6-39A2-4AE6-8144-A294122AA4D1}" presName="wedge5" presStyleLbl="node1" presStyleIdx="4" presStyleCnt="5"/>
      <dgm:spPr/>
      <dgm:t>
        <a:bodyPr/>
        <a:lstStyle/>
        <a:p>
          <a:endParaRPr lang="en-US"/>
        </a:p>
      </dgm:t>
    </dgm:pt>
    <dgm:pt modelId="{20FDB2C0-EED9-4A6E-8F1D-654C42AE1CDD}" type="pres">
      <dgm:prSet presAssocID="{9D8F51D6-39A2-4AE6-8144-A294122AA4D1}" presName="dummy5a" presStyleCnt="0"/>
      <dgm:spPr/>
    </dgm:pt>
    <dgm:pt modelId="{38AAD967-093F-41B3-BA50-A6B2C8386A5A}" type="pres">
      <dgm:prSet presAssocID="{9D8F51D6-39A2-4AE6-8144-A294122AA4D1}" presName="dummy5b" presStyleCnt="0"/>
      <dgm:spPr/>
    </dgm:pt>
    <dgm:pt modelId="{FF028481-993F-445E-B244-A13FC289B821}" type="pres">
      <dgm:prSet presAssocID="{9D8F51D6-39A2-4AE6-8144-A294122AA4D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9E965-0653-431B-9ED9-9DC8B59F8522}" type="pres">
      <dgm:prSet presAssocID="{FFAE3494-198A-4E65-94A0-FA150C7DBC77}" presName="arrowWedge1" presStyleLbl="fgSibTrans2D1" presStyleIdx="0" presStyleCnt="5"/>
      <dgm:spPr/>
    </dgm:pt>
    <dgm:pt modelId="{5AF3E33D-FD58-4A24-8C89-38C5764864D0}" type="pres">
      <dgm:prSet presAssocID="{E9E1E1B0-0AA5-477C-A474-744BA0B67099}" presName="arrowWedge2" presStyleLbl="fgSibTrans2D1" presStyleIdx="1" presStyleCnt="5"/>
      <dgm:spPr/>
    </dgm:pt>
    <dgm:pt modelId="{9ACC437C-574C-45DB-805E-2D9428025776}" type="pres">
      <dgm:prSet presAssocID="{24DA34A4-6FA9-4B35-B4E0-B00EAACAD6C6}" presName="arrowWedge3" presStyleLbl="fgSibTrans2D1" presStyleIdx="2" presStyleCnt="5"/>
      <dgm:spPr/>
    </dgm:pt>
    <dgm:pt modelId="{19EC4DEC-59E4-4C93-968C-A61077258F5A}" type="pres">
      <dgm:prSet presAssocID="{968DC033-989A-4E1B-A281-02FFFFD3678E}" presName="arrowWedge4" presStyleLbl="fgSibTrans2D1" presStyleIdx="3" presStyleCnt="5"/>
      <dgm:spPr/>
    </dgm:pt>
    <dgm:pt modelId="{B38B8100-3381-47F7-A5A0-81E1EA17698F}" type="pres">
      <dgm:prSet presAssocID="{42133063-E2B5-4E0E-96CF-B90D1588DAEA}" presName="arrowWedge5" presStyleLbl="fgSibTrans2D1" presStyleIdx="4" presStyleCnt="5"/>
      <dgm:spPr/>
    </dgm:pt>
  </dgm:ptLst>
  <dgm:cxnLst>
    <dgm:cxn modelId="{012A740C-231C-4224-9CBF-F41B57514CF9}" type="presOf" srcId="{6B5AEB5B-4FF7-477C-BC26-6A813816B6AC}" destId="{39818BCB-2FDB-4388-A9B6-2D48AEF0A0E7}" srcOrd="0" destOrd="0" presId="urn:microsoft.com/office/officeart/2005/8/layout/cycle8"/>
    <dgm:cxn modelId="{2137AEF2-A147-4FAA-9DD6-DB9135E4647B}" srcId="{9D8F51D6-39A2-4AE6-8144-A294122AA4D1}" destId="{F5D42E8B-AB9D-4644-A2F6-43BA118CAF63}" srcOrd="1" destOrd="0" parTransId="{C4CD9933-9EA5-41F9-AD05-C3E484310A0D}" sibTransId="{E9E1E1B0-0AA5-477C-A474-744BA0B67099}"/>
    <dgm:cxn modelId="{FA1AB174-975D-4E22-8236-B11FC1337E5A}" type="presOf" srcId="{9261B081-77B2-4F05-8A0B-27507D699F85}" destId="{CDD48F35-E827-4AC8-9310-6075AC9B34DF}" srcOrd="0" destOrd="0" presId="urn:microsoft.com/office/officeart/2005/8/layout/cycle8"/>
    <dgm:cxn modelId="{9C0F538B-211A-42F4-85FD-DAA428AA83AF}" type="presOf" srcId="{F5D42E8B-AB9D-4644-A2F6-43BA118CAF63}" destId="{6736BFF2-D664-4ABA-B478-D811700CBB3C}" srcOrd="1" destOrd="0" presId="urn:microsoft.com/office/officeart/2005/8/layout/cycle8"/>
    <dgm:cxn modelId="{011905AB-0E4C-48B6-9DC5-34436BC2CB0A}" type="presOf" srcId="{6B5AEB5B-4FF7-477C-BC26-6A813816B6AC}" destId="{A09B06FF-1446-41CD-9911-CF9E53265E1E}" srcOrd="1" destOrd="0" presId="urn:microsoft.com/office/officeart/2005/8/layout/cycle8"/>
    <dgm:cxn modelId="{DAFA2794-E562-4B3D-8B32-604516849027}" srcId="{9D8F51D6-39A2-4AE6-8144-A294122AA4D1}" destId="{9261B081-77B2-4F05-8A0B-27507D699F85}" srcOrd="4" destOrd="0" parTransId="{2A8F6B3E-ED02-45AF-96B8-82D99C61D389}" sibTransId="{42133063-E2B5-4E0E-96CF-B90D1588DAEA}"/>
    <dgm:cxn modelId="{D25BDBEE-623D-4D27-9688-6CF067F500DB}" type="presOf" srcId="{F5D42E8B-AB9D-4644-A2F6-43BA118CAF63}" destId="{A2519EAB-07A3-49FB-AABE-6E62692C3A13}" srcOrd="0" destOrd="0" presId="urn:microsoft.com/office/officeart/2005/8/layout/cycle8"/>
    <dgm:cxn modelId="{2C802B94-815C-4BC5-8C39-EDAEC21542DC}" srcId="{9D8F51D6-39A2-4AE6-8144-A294122AA4D1}" destId="{6B5AEB5B-4FF7-477C-BC26-6A813816B6AC}" srcOrd="3" destOrd="0" parTransId="{A58DFE0F-EB6E-4A91-875D-A7EC71FF3218}" sibTransId="{968DC033-989A-4E1B-A281-02FFFFD3678E}"/>
    <dgm:cxn modelId="{14575F43-1B57-466F-9C05-DD74FAA2713E}" srcId="{9D8F51D6-39A2-4AE6-8144-A294122AA4D1}" destId="{06B97266-1140-4B5B-A1E3-9E66EA47CF65}" srcOrd="2" destOrd="0" parTransId="{A1F474BD-FEF3-4DB2-BFAC-0D23A2CD1CA9}" sibTransId="{24DA34A4-6FA9-4B35-B4E0-B00EAACAD6C6}"/>
    <dgm:cxn modelId="{E1C993A4-F6A2-4F0F-80B4-DA6416B01F08}" srcId="{9D8F51D6-39A2-4AE6-8144-A294122AA4D1}" destId="{A915F7B4-A159-4630-98D5-5DA0D9653FCC}" srcOrd="0" destOrd="0" parTransId="{D1939751-11E5-47FA-BFCF-0166EC10573E}" sibTransId="{FFAE3494-198A-4E65-94A0-FA150C7DBC77}"/>
    <dgm:cxn modelId="{1522DD9E-D1E8-4343-B318-A36FFD3079B1}" type="presOf" srcId="{06B97266-1140-4B5B-A1E3-9E66EA47CF65}" destId="{21D71525-8AE2-4AAD-8968-1DA8090B2279}" srcOrd="0" destOrd="0" presId="urn:microsoft.com/office/officeart/2005/8/layout/cycle8"/>
    <dgm:cxn modelId="{AC06C8C7-7FDF-4C3E-B2C2-DD2F76DF641C}" type="presOf" srcId="{A915F7B4-A159-4630-98D5-5DA0D9653FCC}" destId="{5BAD2B2B-AB39-4F40-A8B1-E0665994C2ED}" srcOrd="0" destOrd="0" presId="urn:microsoft.com/office/officeart/2005/8/layout/cycle8"/>
    <dgm:cxn modelId="{1E33FDCA-CB90-4DCC-801D-C6DACF996723}" type="presOf" srcId="{9D8F51D6-39A2-4AE6-8144-A294122AA4D1}" destId="{0AA9CF3A-6DA8-435B-9CA7-20763019B8EE}" srcOrd="0" destOrd="0" presId="urn:microsoft.com/office/officeart/2005/8/layout/cycle8"/>
    <dgm:cxn modelId="{B48FD76E-47FF-402E-AA8F-1E0A6E484951}" type="presOf" srcId="{9261B081-77B2-4F05-8A0B-27507D699F85}" destId="{FF028481-993F-445E-B244-A13FC289B821}" srcOrd="1" destOrd="0" presId="urn:microsoft.com/office/officeart/2005/8/layout/cycle8"/>
    <dgm:cxn modelId="{C0FE2117-2E99-4F8E-95C4-CCF11893C8A5}" type="presOf" srcId="{A915F7B4-A159-4630-98D5-5DA0D9653FCC}" destId="{554C90AD-B74A-463C-8617-A76827868C06}" srcOrd="1" destOrd="0" presId="urn:microsoft.com/office/officeart/2005/8/layout/cycle8"/>
    <dgm:cxn modelId="{76495D0C-0D73-4B29-8176-5725F9B14AA8}" type="presOf" srcId="{06B97266-1140-4B5B-A1E3-9E66EA47CF65}" destId="{68CCB701-5D77-45EA-97DB-3DC2CE9EFD11}" srcOrd="1" destOrd="0" presId="urn:microsoft.com/office/officeart/2005/8/layout/cycle8"/>
    <dgm:cxn modelId="{2B4718B2-682F-49B2-AD84-961A73D3AD4A}" type="presParOf" srcId="{0AA9CF3A-6DA8-435B-9CA7-20763019B8EE}" destId="{5BAD2B2B-AB39-4F40-A8B1-E0665994C2ED}" srcOrd="0" destOrd="0" presId="urn:microsoft.com/office/officeart/2005/8/layout/cycle8"/>
    <dgm:cxn modelId="{ECC8FB01-267A-4A1D-96C6-018DD626A8EE}" type="presParOf" srcId="{0AA9CF3A-6DA8-435B-9CA7-20763019B8EE}" destId="{EDEF2433-81CD-4F7A-93A7-2F184B00F864}" srcOrd="1" destOrd="0" presId="urn:microsoft.com/office/officeart/2005/8/layout/cycle8"/>
    <dgm:cxn modelId="{0E1B4BA9-A78F-49C4-B13E-58CEB82E7BB0}" type="presParOf" srcId="{0AA9CF3A-6DA8-435B-9CA7-20763019B8EE}" destId="{7CEAF17A-D027-4E81-B9CE-2509E27F3B4B}" srcOrd="2" destOrd="0" presId="urn:microsoft.com/office/officeart/2005/8/layout/cycle8"/>
    <dgm:cxn modelId="{F3A090E7-6C85-450B-BF07-02219EB42266}" type="presParOf" srcId="{0AA9CF3A-6DA8-435B-9CA7-20763019B8EE}" destId="{554C90AD-B74A-463C-8617-A76827868C06}" srcOrd="3" destOrd="0" presId="urn:microsoft.com/office/officeart/2005/8/layout/cycle8"/>
    <dgm:cxn modelId="{6E786026-01F3-4525-B938-AD1325BB0146}" type="presParOf" srcId="{0AA9CF3A-6DA8-435B-9CA7-20763019B8EE}" destId="{A2519EAB-07A3-49FB-AABE-6E62692C3A13}" srcOrd="4" destOrd="0" presId="urn:microsoft.com/office/officeart/2005/8/layout/cycle8"/>
    <dgm:cxn modelId="{9CFECFD2-6D3C-4B47-8B6F-D1AE9C34D94F}" type="presParOf" srcId="{0AA9CF3A-6DA8-435B-9CA7-20763019B8EE}" destId="{0D96C012-4D77-450D-A10B-1125027765EA}" srcOrd="5" destOrd="0" presId="urn:microsoft.com/office/officeart/2005/8/layout/cycle8"/>
    <dgm:cxn modelId="{95B57EDC-DEAC-48E3-B14E-E9D93C1E4B5B}" type="presParOf" srcId="{0AA9CF3A-6DA8-435B-9CA7-20763019B8EE}" destId="{720451B6-B811-4A58-996B-03463CEA1EC7}" srcOrd="6" destOrd="0" presId="urn:microsoft.com/office/officeart/2005/8/layout/cycle8"/>
    <dgm:cxn modelId="{E11B42B3-16D3-498E-A69B-5779DCF9F750}" type="presParOf" srcId="{0AA9CF3A-6DA8-435B-9CA7-20763019B8EE}" destId="{6736BFF2-D664-4ABA-B478-D811700CBB3C}" srcOrd="7" destOrd="0" presId="urn:microsoft.com/office/officeart/2005/8/layout/cycle8"/>
    <dgm:cxn modelId="{2328171C-E390-4407-ADD5-EE9B371D2EE4}" type="presParOf" srcId="{0AA9CF3A-6DA8-435B-9CA7-20763019B8EE}" destId="{21D71525-8AE2-4AAD-8968-1DA8090B2279}" srcOrd="8" destOrd="0" presId="urn:microsoft.com/office/officeart/2005/8/layout/cycle8"/>
    <dgm:cxn modelId="{9F472716-BEC6-48FD-B0EC-75A56DBF2315}" type="presParOf" srcId="{0AA9CF3A-6DA8-435B-9CA7-20763019B8EE}" destId="{14CAE00A-190E-4091-916A-AD62EA5800D2}" srcOrd="9" destOrd="0" presId="urn:microsoft.com/office/officeart/2005/8/layout/cycle8"/>
    <dgm:cxn modelId="{BB1407FB-4629-4006-A040-0C74F8A03857}" type="presParOf" srcId="{0AA9CF3A-6DA8-435B-9CA7-20763019B8EE}" destId="{436B9B6E-2CA6-46ED-AF4E-C2A00C9251B9}" srcOrd="10" destOrd="0" presId="urn:microsoft.com/office/officeart/2005/8/layout/cycle8"/>
    <dgm:cxn modelId="{AE8CCF5F-E50D-40F9-8448-493357C33656}" type="presParOf" srcId="{0AA9CF3A-6DA8-435B-9CA7-20763019B8EE}" destId="{68CCB701-5D77-45EA-97DB-3DC2CE9EFD11}" srcOrd="11" destOrd="0" presId="urn:microsoft.com/office/officeart/2005/8/layout/cycle8"/>
    <dgm:cxn modelId="{B7FDB889-FD11-4FF3-B1C9-07E00E146862}" type="presParOf" srcId="{0AA9CF3A-6DA8-435B-9CA7-20763019B8EE}" destId="{39818BCB-2FDB-4388-A9B6-2D48AEF0A0E7}" srcOrd="12" destOrd="0" presId="urn:microsoft.com/office/officeart/2005/8/layout/cycle8"/>
    <dgm:cxn modelId="{C47BEE29-B5E6-48C9-BB9E-465948384D85}" type="presParOf" srcId="{0AA9CF3A-6DA8-435B-9CA7-20763019B8EE}" destId="{FCC3CDE9-2CAF-4F03-B24C-BA3C111DA6B7}" srcOrd="13" destOrd="0" presId="urn:microsoft.com/office/officeart/2005/8/layout/cycle8"/>
    <dgm:cxn modelId="{0FEE2BD2-6E35-4E79-8E6C-C50580AB283B}" type="presParOf" srcId="{0AA9CF3A-6DA8-435B-9CA7-20763019B8EE}" destId="{D449E896-0261-4A46-BB4F-E8A2CED44958}" srcOrd="14" destOrd="0" presId="urn:microsoft.com/office/officeart/2005/8/layout/cycle8"/>
    <dgm:cxn modelId="{47B3891E-315E-4664-A538-B2B58825898C}" type="presParOf" srcId="{0AA9CF3A-6DA8-435B-9CA7-20763019B8EE}" destId="{A09B06FF-1446-41CD-9911-CF9E53265E1E}" srcOrd="15" destOrd="0" presId="urn:microsoft.com/office/officeart/2005/8/layout/cycle8"/>
    <dgm:cxn modelId="{C4F068EC-B936-412B-958A-5EBF1470E015}" type="presParOf" srcId="{0AA9CF3A-6DA8-435B-9CA7-20763019B8EE}" destId="{CDD48F35-E827-4AC8-9310-6075AC9B34DF}" srcOrd="16" destOrd="0" presId="urn:microsoft.com/office/officeart/2005/8/layout/cycle8"/>
    <dgm:cxn modelId="{E07D0BB9-D798-4A5D-907C-7E90C9FC027E}" type="presParOf" srcId="{0AA9CF3A-6DA8-435B-9CA7-20763019B8EE}" destId="{20FDB2C0-EED9-4A6E-8F1D-654C42AE1CDD}" srcOrd="17" destOrd="0" presId="urn:microsoft.com/office/officeart/2005/8/layout/cycle8"/>
    <dgm:cxn modelId="{755BCCEA-D6CB-46CD-9184-46F9B3A4DF57}" type="presParOf" srcId="{0AA9CF3A-6DA8-435B-9CA7-20763019B8EE}" destId="{38AAD967-093F-41B3-BA50-A6B2C8386A5A}" srcOrd="18" destOrd="0" presId="urn:microsoft.com/office/officeart/2005/8/layout/cycle8"/>
    <dgm:cxn modelId="{3EA9BECA-2242-41DB-9F1D-25776927DBEF}" type="presParOf" srcId="{0AA9CF3A-6DA8-435B-9CA7-20763019B8EE}" destId="{FF028481-993F-445E-B244-A13FC289B821}" srcOrd="19" destOrd="0" presId="urn:microsoft.com/office/officeart/2005/8/layout/cycle8"/>
    <dgm:cxn modelId="{1AAFA040-989E-4A07-AE9E-9358BF925C73}" type="presParOf" srcId="{0AA9CF3A-6DA8-435B-9CA7-20763019B8EE}" destId="{60B9E965-0653-431B-9ED9-9DC8B59F8522}" srcOrd="20" destOrd="0" presId="urn:microsoft.com/office/officeart/2005/8/layout/cycle8"/>
    <dgm:cxn modelId="{A193F800-9B37-4A1C-906A-5E5A921C9A3E}" type="presParOf" srcId="{0AA9CF3A-6DA8-435B-9CA7-20763019B8EE}" destId="{5AF3E33D-FD58-4A24-8C89-38C5764864D0}" srcOrd="21" destOrd="0" presId="urn:microsoft.com/office/officeart/2005/8/layout/cycle8"/>
    <dgm:cxn modelId="{FA9616E0-C93F-4B93-99C7-2CC0F4FECD17}" type="presParOf" srcId="{0AA9CF3A-6DA8-435B-9CA7-20763019B8EE}" destId="{9ACC437C-574C-45DB-805E-2D9428025776}" srcOrd="22" destOrd="0" presId="urn:microsoft.com/office/officeart/2005/8/layout/cycle8"/>
    <dgm:cxn modelId="{1AF6599B-5F54-463C-AF42-1249E42A0F5C}" type="presParOf" srcId="{0AA9CF3A-6DA8-435B-9CA7-20763019B8EE}" destId="{19EC4DEC-59E4-4C93-968C-A61077258F5A}" srcOrd="23" destOrd="0" presId="urn:microsoft.com/office/officeart/2005/8/layout/cycle8"/>
    <dgm:cxn modelId="{ECA45A60-B1CF-43F2-A7BF-15724589FE4B}" type="presParOf" srcId="{0AA9CF3A-6DA8-435B-9CA7-20763019B8EE}" destId="{B38B8100-3381-47F7-A5A0-81E1EA17698F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AD4028-4803-442E-8946-F50DF63ED83C}" type="doc">
      <dgm:prSet loTypeId="urn:microsoft.com/office/officeart/2005/8/layout/process3" loCatId="process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zh-CN" altLang="en-US"/>
        </a:p>
      </dgm:t>
    </dgm:pt>
    <dgm:pt modelId="{8C39E583-6233-48B2-BC84-D0ABCB9576C1}">
      <dgm:prSet phldrT="[文本]"/>
      <dgm:spPr>
        <a:solidFill>
          <a:srgbClr val="F86B1D"/>
        </a:solidFill>
        <a:ln>
          <a:noFill/>
        </a:ln>
      </dgm:spPr>
      <dgm:t>
        <a:bodyPr/>
        <a:lstStyle/>
        <a:p>
          <a:r>
            <a:rPr lang="zh-CN" altLang="en-US" b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异常代码定义</a:t>
          </a:r>
        </a:p>
      </dgm:t>
    </dgm:pt>
    <dgm:pt modelId="{D27A113A-FEAB-43AB-9A05-DB010663D529}" type="parTrans" cxnId="{E63F1781-2E12-4194-9D93-F04071C071E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A44FB481-ED74-43BE-8527-7F3E2BFFD057}" type="sibTrans" cxnId="{E63F1781-2E12-4194-9D93-F04071C071EA}">
      <dgm:prSet/>
      <dgm:spPr>
        <a:solidFill>
          <a:srgbClr val="DE3031"/>
        </a:solidFill>
      </dgm:spPr>
      <dgm:t>
        <a:bodyPr/>
        <a:lstStyle/>
        <a:p>
          <a:endParaRPr lang="zh-CN" altLang="en-US">
            <a:latin typeface="冬青黑体简体中文 W3" panose="020B0300000000000000" pitchFamily="34" charset="-122"/>
            <a:ea typeface="冬青黑体简体中文 W3" panose="020B0300000000000000" pitchFamily="34" charset="-122"/>
            <a:cs typeface="Arial Unicode MS" pitchFamily="34" charset="-122"/>
          </a:endParaRPr>
        </a:p>
      </dgm:t>
    </dgm:pt>
    <dgm:pt modelId="{63CEC8E3-23E8-4B4A-8189-903D485D8709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产品异常代码</a:t>
          </a:r>
        </a:p>
      </dgm:t>
    </dgm:pt>
    <dgm:pt modelId="{5244AF4B-65AC-41C7-BEA2-65CFB2343FBD}" type="parTrans" cxnId="{470FC054-725C-43CC-84EF-9F8814B902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D7556624-4CDA-40B7-9D24-7543A46EBD70}" type="sibTrans" cxnId="{470FC054-725C-43CC-84EF-9F8814B902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11788CAD-59D5-4072-AEA7-A7039AF25757}">
      <dgm:prSet phldrT="[文本]"/>
      <dgm:spPr>
        <a:solidFill>
          <a:srgbClr val="1677B3"/>
        </a:solidFill>
        <a:ln>
          <a:noFill/>
        </a:ln>
      </dgm:spPr>
      <dgm:t>
        <a:bodyPr/>
        <a:lstStyle/>
        <a:p>
          <a:r>
            <a:rPr lang="zh-CN" altLang="en-US" b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异常状态报告</a:t>
          </a:r>
        </a:p>
      </dgm:t>
    </dgm:pt>
    <dgm:pt modelId="{7F09F17E-70C4-4EFA-827C-D134867D3A56}" type="parTrans" cxnId="{C4013B8E-1018-4D37-A372-F39055D36C3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5F17AFC2-BA0A-4974-B673-397F326DB25F}" type="sibTrans" cxnId="{C4013B8E-1018-4D37-A372-F39055D36C31}">
      <dgm:prSet/>
      <dgm:spPr>
        <a:solidFill>
          <a:srgbClr val="DE3031"/>
        </a:solidFill>
      </dgm:spPr>
      <dgm:t>
        <a:bodyPr/>
        <a:lstStyle/>
        <a:p>
          <a:endParaRPr lang="zh-CN" altLang="en-US">
            <a:latin typeface="冬青黑体简体中文 W3" panose="020B0300000000000000" pitchFamily="34" charset="-122"/>
            <a:ea typeface="冬青黑体简体中文 W3" panose="020B0300000000000000" pitchFamily="34" charset="-122"/>
            <a:cs typeface="Arial Unicode MS" pitchFamily="34" charset="-122"/>
          </a:endParaRPr>
        </a:p>
      </dgm:t>
    </dgm:pt>
    <dgm:pt modelId="{7CF32CCA-4F5E-4B19-872A-711DCFE9513B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产品质量异常报告</a:t>
          </a:r>
        </a:p>
      </dgm:t>
    </dgm:pt>
    <dgm:pt modelId="{3C6A6A67-31B4-446C-ADEF-1A3D071B1417}" type="parTrans" cxnId="{D71D1BAE-720D-4F6E-92B4-3035C5D77A8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F2173BC-B5CA-4153-A072-1F2C39DE3362}" type="sibTrans" cxnId="{D71D1BAE-720D-4F6E-92B4-3035C5D77A8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AC2E4C80-F850-4FA1-B3B4-57D7AEBB53D8}">
      <dgm:prSet phldrT="[文本]"/>
      <dgm:spPr>
        <a:solidFill>
          <a:srgbClr val="12AA9C"/>
        </a:solidFill>
        <a:ln>
          <a:noFill/>
        </a:ln>
      </dgm:spPr>
      <dgm:t>
        <a:bodyPr/>
        <a:lstStyle/>
        <a:p>
          <a:r>
            <a:rPr lang="zh-CN" altLang="en-US" b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历史数据统计</a:t>
          </a:r>
        </a:p>
      </dgm:t>
    </dgm:pt>
    <dgm:pt modelId="{01145F1D-447B-4680-9BFE-71284CD4067D}" type="parTrans" cxnId="{7E754115-EE92-4906-90D2-E0AF564A90C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0904E322-BC10-4E87-B11B-DCFF6E6EA5A2}" type="sibTrans" cxnId="{7E754115-EE92-4906-90D2-E0AF564A90C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DFA9989B-8F6C-4446-99D3-E8319449CC6B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一次通过率</a:t>
          </a:r>
        </a:p>
      </dgm:t>
    </dgm:pt>
    <dgm:pt modelId="{C0353A30-434F-4CEE-8C35-62BBA45071C2}" type="parTrans" cxnId="{8A96C6D3-842B-4F01-A3DC-7FD8E9FC1C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2DB93701-EDC5-41A8-A09F-9C95AF864EA1}" type="sibTrans" cxnId="{8A96C6D3-842B-4F01-A3DC-7FD8E9FC1CA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458D0F69-C691-41D2-9BF3-602D22425DF1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设备异常代码</a:t>
          </a:r>
        </a:p>
      </dgm:t>
    </dgm:pt>
    <dgm:pt modelId="{333E20B9-661E-4BA0-8B87-5426C4F56296}" type="parTrans" cxnId="{0AEECD3F-2400-40E4-9241-5178B186390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DAC314D2-4E7B-48EC-8E77-86E9F5A6E2B9}" type="sibTrans" cxnId="{0AEECD3F-2400-40E4-9241-5178B186390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4F99EF6C-E8C3-4A6D-98B4-5CC57B91343C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生产异常代码</a:t>
          </a:r>
        </a:p>
      </dgm:t>
    </dgm:pt>
    <dgm:pt modelId="{B5BFE2E0-4D67-4483-9C74-49FC376ADD1E}" type="parTrans" cxnId="{D98B1BD8-9893-4F96-9F3D-EA386C1A37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69F92C3F-0859-4A3F-B66B-51A21FEF7F54}" type="sibTrans" cxnId="{D98B1BD8-9893-4F96-9F3D-EA386C1A37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C9619720-392F-42D4-BC28-D41D63EEE58B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产线、设备异常报告</a:t>
          </a:r>
        </a:p>
      </dgm:t>
    </dgm:pt>
    <dgm:pt modelId="{43E17D2F-24F9-4A47-BC08-F493E9A03830}" type="parTrans" cxnId="{8891F1FE-C842-483B-A6D4-0AEE11EF384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0A74D72A-9AF5-4427-B632-E92FFBD33837}" type="sibTrans" cxnId="{8891F1FE-C842-483B-A6D4-0AEE11EF384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3240CC25-8F26-4A34-9424-1E4F9850271E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生产异常报告</a:t>
          </a:r>
        </a:p>
      </dgm:t>
    </dgm:pt>
    <dgm:pt modelId="{D06FD80A-2F14-4EA1-9BBE-1C01A798FF04}" type="parTrans" cxnId="{F4D00026-211E-4AAC-A8A3-961AE46648A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321B42F7-F685-4C87-82E5-5948772C7782}" type="sibTrans" cxnId="{F4D00026-211E-4AAC-A8A3-961AE46648A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7387C96-9916-4C16-8D18-4A2889A4F0D4}">
      <dgm:prSet phldrT="[文本]" custT="1"/>
      <dgm:spPr>
        <a:ln>
          <a:noFill/>
        </a:ln>
      </dgm:spPr>
      <dgm:t>
        <a:bodyPr/>
        <a:lstStyle/>
        <a:p>
          <a:r>
            <a:rPr lang="en-US" altLang="zh-CN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SPC</a:t>
          </a:r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分析</a:t>
          </a:r>
        </a:p>
      </dgm:t>
    </dgm:pt>
    <dgm:pt modelId="{9A791092-700D-4544-9C70-D526FBCAF177}" type="parTrans" cxnId="{B4EA31C0-1722-4E1E-B9D4-2D78C721E6B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15432A14-E30B-4E16-B68D-B58B2CEECFE1}" type="sibTrans" cxnId="{B4EA31C0-1722-4E1E-B9D4-2D78C721E6B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9598B7E0-0496-4D4B-A3C0-1142BDA98BD3}">
      <dgm:prSet phldrT="[文本]" custT="1"/>
      <dgm:spPr>
        <a:ln>
          <a:noFill/>
        </a:ln>
      </dgm:spPr>
      <dgm:t>
        <a:bodyPr/>
        <a:lstStyle/>
        <a:p>
          <a:r>
            <a:rPr lang="zh-CN" altLang="en-US" sz="16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其他统计分析</a:t>
          </a:r>
        </a:p>
      </dgm:t>
    </dgm:pt>
    <dgm:pt modelId="{0E4D8F80-F3AE-4DB8-9F92-6FEB337E26F5}" type="parTrans" cxnId="{923C4D0B-0B5B-41FD-A4E5-83BFA5A9A5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7A38C2AB-B25D-4AF0-B9BC-B3EFE5AC6BB9}" type="sibTrans" cxnId="{923C4D0B-0B5B-41FD-A4E5-83BFA5A9A51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  <a:cs typeface="Arial Unicode MS" pitchFamily="34" charset="-122"/>
          </a:endParaRPr>
        </a:p>
      </dgm:t>
    </dgm:pt>
    <dgm:pt modelId="{6E3E3352-7D16-4931-8707-B051BEE1ABF9}" type="pres">
      <dgm:prSet presAssocID="{F1AD4028-4803-442E-8946-F50DF63ED83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4CC5A7-3E47-49A5-ABAA-7872AC663FCD}" type="pres">
      <dgm:prSet presAssocID="{8C39E583-6233-48B2-BC84-D0ABCB9576C1}" presName="composite" presStyleCnt="0"/>
      <dgm:spPr/>
    </dgm:pt>
    <dgm:pt modelId="{475FCC6F-5A93-4FCE-92E0-7B8B90CECD91}" type="pres">
      <dgm:prSet presAssocID="{8C39E583-6233-48B2-BC84-D0ABCB9576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3529A9-5350-4940-863B-EF1EF3513033}" type="pres">
      <dgm:prSet presAssocID="{8C39E583-6233-48B2-BC84-D0ABCB9576C1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B87C76A2-EC98-4537-9C78-6D1D5B0AE087}" type="pres">
      <dgm:prSet presAssocID="{8C39E583-6233-48B2-BC84-D0ABCB9576C1}" presName="desTx" presStyleLbl="fgAcc1" presStyleIdx="0" presStyleCnt="3" custScaleX="102215" custScaleY="9505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C3189A-1809-4B44-B4DF-6A3273626653}" type="pres">
      <dgm:prSet presAssocID="{A44FB481-ED74-43BE-8527-7F3E2BFFD057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E262BEC8-FE7A-41A0-9492-6C30298EA7E9}" type="pres">
      <dgm:prSet presAssocID="{A44FB481-ED74-43BE-8527-7F3E2BFFD057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B776C7C1-BFB6-4CA6-A928-6420C4ED5707}" type="pres">
      <dgm:prSet presAssocID="{11788CAD-59D5-4072-AEA7-A7039AF25757}" presName="composite" presStyleCnt="0"/>
      <dgm:spPr/>
    </dgm:pt>
    <dgm:pt modelId="{15CEF612-5966-4CBE-891A-30636C270E87}" type="pres">
      <dgm:prSet presAssocID="{11788CAD-59D5-4072-AEA7-A7039AF2575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3ABEEC-C580-45EB-A9AE-24A8F33D9A50}" type="pres">
      <dgm:prSet presAssocID="{11788CAD-59D5-4072-AEA7-A7039AF25757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E3565F5C-C50D-48D2-8965-B023DD1174C1}" type="pres">
      <dgm:prSet presAssocID="{11788CAD-59D5-4072-AEA7-A7039AF25757}" presName="desTx" presStyleLbl="fgAcc1" presStyleIdx="1" presStyleCnt="3" custScaleY="1008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E57343-CF9F-47C5-8FA9-83A2B92D5BCC}" type="pres">
      <dgm:prSet presAssocID="{5F17AFC2-BA0A-4974-B673-397F326DB25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18A8FF-A2BE-444B-ADF4-77E4954DBB7B}" type="pres">
      <dgm:prSet presAssocID="{5F17AFC2-BA0A-4974-B673-397F326DB25F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DE157E4D-B7A1-4237-AC66-B9356AC45B62}" type="pres">
      <dgm:prSet presAssocID="{AC2E4C80-F850-4FA1-B3B4-57D7AEBB53D8}" presName="composite" presStyleCnt="0"/>
      <dgm:spPr/>
    </dgm:pt>
    <dgm:pt modelId="{91449F6E-EF43-4376-BCB3-2A630D209A08}" type="pres">
      <dgm:prSet presAssocID="{AC2E4C80-F850-4FA1-B3B4-57D7AEBB53D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4E6CC1-558B-437D-AA96-77938861FD62}" type="pres">
      <dgm:prSet presAssocID="{AC2E4C80-F850-4FA1-B3B4-57D7AEBB53D8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BC1115F0-9712-4AF3-BB6D-2914243FB259}" type="pres">
      <dgm:prSet presAssocID="{AC2E4C80-F850-4FA1-B3B4-57D7AEBB53D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7AC518-3269-4A4C-9471-CCBC613E1547}" type="presOf" srcId="{F1AD4028-4803-442E-8946-F50DF63ED83C}" destId="{6E3E3352-7D16-4931-8707-B051BEE1ABF9}" srcOrd="0" destOrd="0" presId="urn:microsoft.com/office/officeart/2005/8/layout/process3"/>
    <dgm:cxn modelId="{470FC054-725C-43CC-84EF-9F8814B90209}" srcId="{8C39E583-6233-48B2-BC84-D0ABCB9576C1}" destId="{63CEC8E3-23E8-4B4A-8189-903D485D8709}" srcOrd="0" destOrd="0" parTransId="{5244AF4B-65AC-41C7-BEA2-65CFB2343FBD}" sibTransId="{D7556624-4CDA-40B7-9D24-7543A46EBD70}"/>
    <dgm:cxn modelId="{96EC2B27-45D0-49A0-8786-4E009614815D}" type="presOf" srcId="{A44FB481-ED74-43BE-8527-7F3E2BFFD057}" destId="{58C3189A-1809-4B44-B4DF-6A3273626653}" srcOrd="0" destOrd="0" presId="urn:microsoft.com/office/officeart/2005/8/layout/process3"/>
    <dgm:cxn modelId="{8A715098-8D4E-4B13-84C0-B08260FE8A22}" type="presOf" srcId="{C9619720-392F-42D4-BC28-D41D63EEE58B}" destId="{E3565F5C-C50D-48D2-8965-B023DD1174C1}" srcOrd="0" destOrd="1" presId="urn:microsoft.com/office/officeart/2005/8/layout/process3"/>
    <dgm:cxn modelId="{0AEECD3F-2400-40E4-9241-5178B1863903}" srcId="{8C39E583-6233-48B2-BC84-D0ABCB9576C1}" destId="{458D0F69-C691-41D2-9BF3-602D22425DF1}" srcOrd="1" destOrd="0" parTransId="{333E20B9-661E-4BA0-8B87-5426C4F56296}" sibTransId="{DAC314D2-4E7B-48EC-8E77-86E9F5A6E2B9}"/>
    <dgm:cxn modelId="{E63F1781-2E12-4194-9D93-F04071C071EA}" srcId="{F1AD4028-4803-442E-8946-F50DF63ED83C}" destId="{8C39E583-6233-48B2-BC84-D0ABCB9576C1}" srcOrd="0" destOrd="0" parTransId="{D27A113A-FEAB-43AB-9A05-DB010663D529}" sibTransId="{A44FB481-ED74-43BE-8527-7F3E2BFFD057}"/>
    <dgm:cxn modelId="{9FD4EEA4-6A4F-4B8E-B071-D3B116C4A078}" type="presOf" srcId="{63CEC8E3-23E8-4B4A-8189-903D485D8709}" destId="{B87C76A2-EC98-4537-9C78-6D1D5B0AE087}" srcOrd="0" destOrd="0" presId="urn:microsoft.com/office/officeart/2005/8/layout/process3"/>
    <dgm:cxn modelId="{B4EA31C0-1722-4E1E-B9D4-2D78C721E6BC}" srcId="{AC2E4C80-F850-4FA1-B3B4-57D7AEBB53D8}" destId="{77387C96-9916-4C16-8D18-4A2889A4F0D4}" srcOrd="1" destOrd="0" parTransId="{9A791092-700D-4544-9C70-D526FBCAF177}" sibTransId="{15432A14-E30B-4E16-B68D-B58B2CEECFE1}"/>
    <dgm:cxn modelId="{4EF35CBA-AB4F-4FCA-924A-500AEFB4B6F2}" type="presOf" srcId="{77387C96-9916-4C16-8D18-4A2889A4F0D4}" destId="{BC1115F0-9712-4AF3-BB6D-2914243FB259}" srcOrd="0" destOrd="1" presId="urn:microsoft.com/office/officeart/2005/8/layout/process3"/>
    <dgm:cxn modelId="{50C9E893-575F-4A93-BD4B-DE9458CD0277}" type="presOf" srcId="{3240CC25-8F26-4A34-9424-1E4F9850271E}" destId="{E3565F5C-C50D-48D2-8965-B023DD1174C1}" srcOrd="0" destOrd="2" presId="urn:microsoft.com/office/officeart/2005/8/layout/process3"/>
    <dgm:cxn modelId="{6D0BEBFF-D333-4CD0-BF3F-74CEFA2E2959}" type="presOf" srcId="{8C39E583-6233-48B2-BC84-D0ABCB9576C1}" destId="{803529A9-5350-4940-863B-EF1EF3513033}" srcOrd="1" destOrd="0" presId="urn:microsoft.com/office/officeart/2005/8/layout/process3"/>
    <dgm:cxn modelId="{9F9EB5ED-A00E-4F13-96FB-ABB8CDA7ED9A}" type="presOf" srcId="{8C39E583-6233-48B2-BC84-D0ABCB9576C1}" destId="{475FCC6F-5A93-4FCE-92E0-7B8B90CECD91}" srcOrd="0" destOrd="0" presId="urn:microsoft.com/office/officeart/2005/8/layout/process3"/>
    <dgm:cxn modelId="{88846032-3249-4256-A970-C0F6478B32F4}" type="presOf" srcId="{5F17AFC2-BA0A-4974-B673-397F326DB25F}" destId="{08E57343-CF9F-47C5-8FA9-83A2B92D5BCC}" srcOrd="0" destOrd="0" presId="urn:microsoft.com/office/officeart/2005/8/layout/process3"/>
    <dgm:cxn modelId="{D98B1BD8-9893-4F96-9F3D-EA386C1A3702}" srcId="{8C39E583-6233-48B2-BC84-D0ABCB9576C1}" destId="{4F99EF6C-E8C3-4A6D-98B4-5CC57B91343C}" srcOrd="2" destOrd="0" parTransId="{B5BFE2E0-4D67-4483-9C74-49FC376ADD1E}" sibTransId="{69F92C3F-0859-4A3F-B66B-51A21FEF7F54}"/>
    <dgm:cxn modelId="{7E754115-EE92-4906-90D2-E0AF564A90C9}" srcId="{F1AD4028-4803-442E-8946-F50DF63ED83C}" destId="{AC2E4C80-F850-4FA1-B3B4-57D7AEBB53D8}" srcOrd="2" destOrd="0" parTransId="{01145F1D-447B-4680-9BFE-71284CD4067D}" sibTransId="{0904E322-BC10-4E87-B11B-DCFF6E6EA5A2}"/>
    <dgm:cxn modelId="{46204B29-38D3-4675-8C6C-A8381F31DB07}" type="presOf" srcId="{4F99EF6C-E8C3-4A6D-98B4-5CC57B91343C}" destId="{B87C76A2-EC98-4537-9C78-6D1D5B0AE087}" srcOrd="0" destOrd="2" presId="urn:microsoft.com/office/officeart/2005/8/layout/process3"/>
    <dgm:cxn modelId="{923C4D0B-0B5B-41FD-A4E5-83BFA5A9A511}" srcId="{AC2E4C80-F850-4FA1-B3B4-57D7AEBB53D8}" destId="{9598B7E0-0496-4D4B-A3C0-1142BDA98BD3}" srcOrd="2" destOrd="0" parTransId="{0E4D8F80-F3AE-4DB8-9F92-6FEB337E26F5}" sibTransId="{7A38C2AB-B25D-4AF0-B9BC-B3EFE5AC6BB9}"/>
    <dgm:cxn modelId="{F4D00026-211E-4AAC-A8A3-961AE46648AA}" srcId="{11788CAD-59D5-4072-AEA7-A7039AF25757}" destId="{3240CC25-8F26-4A34-9424-1E4F9850271E}" srcOrd="2" destOrd="0" parTransId="{D06FD80A-2F14-4EA1-9BBE-1C01A798FF04}" sibTransId="{321B42F7-F685-4C87-82E5-5948772C7782}"/>
    <dgm:cxn modelId="{21B7B2E0-7E62-4B3C-B52D-3721DF84FA6E}" type="presOf" srcId="{7CF32CCA-4F5E-4B19-872A-711DCFE9513B}" destId="{E3565F5C-C50D-48D2-8965-B023DD1174C1}" srcOrd="0" destOrd="0" presId="urn:microsoft.com/office/officeart/2005/8/layout/process3"/>
    <dgm:cxn modelId="{D71D1BAE-720D-4F6E-92B4-3035C5D77A83}" srcId="{11788CAD-59D5-4072-AEA7-A7039AF25757}" destId="{7CF32CCA-4F5E-4B19-872A-711DCFE9513B}" srcOrd="0" destOrd="0" parTransId="{3C6A6A67-31B4-446C-ADEF-1A3D071B1417}" sibTransId="{7F2173BC-B5CA-4153-A072-1F2C39DE3362}"/>
    <dgm:cxn modelId="{FB744AD0-D08A-4698-B748-48B8E01837AC}" type="presOf" srcId="{AC2E4C80-F850-4FA1-B3B4-57D7AEBB53D8}" destId="{B54E6CC1-558B-437D-AA96-77938861FD62}" srcOrd="1" destOrd="0" presId="urn:microsoft.com/office/officeart/2005/8/layout/process3"/>
    <dgm:cxn modelId="{BB7EFB71-41CF-4724-A795-A0F86ED55242}" type="presOf" srcId="{458D0F69-C691-41D2-9BF3-602D22425DF1}" destId="{B87C76A2-EC98-4537-9C78-6D1D5B0AE087}" srcOrd="0" destOrd="1" presId="urn:microsoft.com/office/officeart/2005/8/layout/process3"/>
    <dgm:cxn modelId="{8891F1FE-C842-483B-A6D4-0AEE11EF3845}" srcId="{11788CAD-59D5-4072-AEA7-A7039AF25757}" destId="{C9619720-392F-42D4-BC28-D41D63EEE58B}" srcOrd="1" destOrd="0" parTransId="{43E17D2F-24F9-4A47-BC08-F493E9A03830}" sibTransId="{0A74D72A-9AF5-4427-B632-E92FFBD33837}"/>
    <dgm:cxn modelId="{039F7460-84A7-4791-B1F2-16FCF59B8BDA}" type="presOf" srcId="{11788CAD-59D5-4072-AEA7-A7039AF25757}" destId="{15CEF612-5966-4CBE-891A-30636C270E87}" srcOrd="0" destOrd="0" presId="urn:microsoft.com/office/officeart/2005/8/layout/process3"/>
    <dgm:cxn modelId="{8158A842-E50E-4C8E-8BA4-0EEEA9918678}" type="presOf" srcId="{9598B7E0-0496-4D4B-A3C0-1142BDA98BD3}" destId="{BC1115F0-9712-4AF3-BB6D-2914243FB259}" srcOrd="0" destOrd="2" presId="urn:microsoft.com/office/officeart/2005/8/layout/process3"/>
    <dgm:cxn modelId="{8C062274-1A84-4A88-A13A-EC4FDDFFF9AC}" type="presOf" srcId="{11788CAD-59D5-4072-AEA7-A7039AF25757}" destId="{B33ABEEC-C580-45EB-A9AE-24A8F33D9A50}" srcOrd="1" destOrd="0" presId="urn:microsoft.com/office/officeart/2005/8/layout/process3"/>
    <dgm:cxn modelId="{C4013B8E-1018-4D37-A372-F39055D36C31}" srcId="{F1AD4028-4803-442E-8946-F50DF63ED83C}" destId="{11788CAD-59D5-4072-AEA7-A7039AF25757}" srcOrd="1" destOrd="0" parTransId="{7F09F17E-70C4-4EFA-827C-D134867D3A56}" sibTransId="{5F17AFC2-BA0A-4974-B673-397F326DB25F}"/>
    <dgm:cxn modelId="{4E169D99-93D6-4869-B99E-D6A94D1B3610}" type="presOf" srcId="{DFA9989B-8F6C-4446-99D3-E8319449CC6B}" destId="{BC1115F0-9712-4AF3-BB6D-2914243FB259}" srcOrd="0" destOrd="0" presId="urn:microsoft.com/office/officeart/2005/8/layout/process3"/>
    <dgm:cxn modelId="{78432B8F-6EF3-4F5F-8070-1FA7CDE9CC87}" type="presOf" srcId="{5F17AFC2-BA0A-4974-B673-397F326DB25F}" destId="{7A18A8FF-A2BE-444B-ADF4-77E4954DBB7B}" srcOrd="1" destOrd="0" presId="urn:microsoft.com/office/officeart/2005/8/layout/process3"/>
    <dgm:cxn modelId="{65FE0222-0B16-40F0-BBF4-1847503F56CC}" type="presOf" srcId="{A44FB481-ED74-43BE-8527-7F3E2BFFD057}" destId="{E262BEC8-FE7A-41A0-9492-6C30298EA7E9}" srcOrd="1" destOrd="0" presId="urn:microsoft.com/office/officeart/2005/8/layout/process3"/>
    <dgm:cxn modelId="{8A96C6D3-842B-4F01-A3DC-7FD8E9FC1CA7}" srcId="{AC2E4C80-F850-4FA1-B3B4-57D7AEBB53D8}" destId="{DFA9989B-8F6C-4446-99D3-E8319449CC6B}" srcOrd="0" destOrd="0" parTransId="{C0353A30-434F-4CEE-8C35-62BBA45071C2}" sibTransId="{2DB93701-EDC5-41A8-A09F-9C95AF864EA1}"/>
    <dgm:cxn modelId="{09368F7B-39CC-4BF5-AB69-99B930B7740F}" type="presOf" srcId="{AC2E4C80-F850-4FA1-B3B4-57D7AEBB53D8}" destId="{91449F6E-EF43-4376-BCB3-2A630D209A08}" srcOrd="0" destOrd="0" presId="urn:microsoft.com/office/officeart/2005/8/layout/process3"/>
    <dgm:cxn modelId="{5A03EC98-FA2C-478B-B918-BFBCE7B7C824}" type="presParOf" srcId="{6E3E3352-7D16-4931-8707-B051BEE1ABF9}" destId="{104CC5A7-3E47-49A5-ABAA-7872AC663FCD}" srcOrd="0" destOrd="0" presId="urn:microsoft.com/office/officeart/2005/8/layout/process3"/>
    <dgm:cxn modelId="{C7641F94-CD38-4DE9-BF4C-5393160925F3}" type="presParOf" srcId="{104CC5A7-3E47-49A5-ABAA-7872AC663FCD}" destId="{475FCC6F-5A93-4FCE-92E0-7B8B90CECD91}" srcOrd="0" destOrd="0" presId="urn:microsoft.com/office/officeart/2005/8/layout/process3"/>
    <dgm:cxn modelId="{983E68D2-1654-46A8-981A-731A3E1C0579}" type="presParOf" srcId="{104CC5A7-3E47-49A5-ABAA-7872AC663FCD}" destId="{803529A9-5350-4940-863B-EF1EF3513033}" srcOrd="1" destOrd="0" presId="urn:microsoft.com/office/officeart/2005/8/layout/process3"/>
    <dgm:cxn modelId="{D46FCE74-FDE6-4937-8304-AE066819314D}" type="presParOf" srcId="{104CC5A7-3E47-49A5-ABAA-7872AC663FCD}" destId="{B87C76A2-EC98-4537-9C78-6D1D5B0AE087}" srcOrd="2" destOrd="0" presId="urn:microsoft.com/office/officeart/2005/8/layout/process3"/>
    <dgm:cxn modelId="{F1956C6C-2437-470A-9EE8-D529C8122C40}" type="presParOf" srcId="{6E3E3352-7D16-4931-8707-B051BEE1ABF9}" destId="{58C3189A-1809-4B44-B4DF-6A3273626653}" srcOrd="1" destOrd="0" presId="urn:microsoft.com/office/officeart/2005/8/layout/process3"/>
    <dgm:cxn modelId="{59874BD6-F67E-4E21-9DBD-2197894B84B5}" type="presParOf" srcId="{58C3189A-1809-4B44-B4DF-6A3273626653}" destId="{E262BEC8-FE7A-41A0-9492-6C30298EA7E9}" srcOrd="0" destOrd="0" presId="urn:microsoft.com/office/officeart/2005/8/layout/process3"/>
    <dgm:cxn modelId="{E8961069-A952-49F8-822E-734CBCC0A952}" type="presParOf" srcId="{6E3E3352-7D16-4931-8707-B051BEE1ABF9}" destId="{B776C7C1-BFB6-4CA6-A928-6420C4ED5707}" srcOrd="2" destOrd="0" presId="urn:microsoft.com/office/officeart/2005/8/layout/process3"/>
    <dgm:cxn modelId="{080B393A-275B-4F27-9684-AF197D699072}" type="presParOf" srcId="{B776C7C1-BFB6-4CA6-A928-6420C4ED5707}" destId="{15CEF612-5966-4CBE-891A-30636C270E87}" srcOrd="0" destOrd="0" presId="urn:microsoft.com/office/officeart/2005/8/layout/process3"/>
    <dgm:cxn modelId="{0E9247CD-A4F8-474C-8C26-2A7B49D16C13}" type="presParOf" srcId="{B776C7C1-BFB6-4CA6-A928-6420C4ED5707}" destId="{B33ABEEC-C580-45EB-A9AE-24A8F33D9A50}" srcOrd="1" destOrd="0" presId="urn:microsoft.com/office/officeart/2005/8/layout/process3"/>
    <dgm:cxn modelId="{5B601727-CA76-41F5-B158-44AE4AC9F141}" type="presParOf" srcId="{B776C7C1-BFB6-4CA6-A928-6420C4ED5707}" destId="{E3565F5C-C50D-48D2-8965-B023DD1174C1}" srcOrd="2" destOrd="0" presId="urn:microsoft.com/office/officeart/2005/8/layout/process3"/>
    <dgm:cxn modelId="{EA2C7311-7B70-4BD0-9C3F-CBD6F750A9D1}" type="presParOf" srcId="{6E3E3352-7D16-4931-8707-B051BEE1ABF9}" destId="{08E57343-CF9F-47C5-8FA9-83A2B92D5BCC}" srcOrd="3" destOrd="0" presId="urn:microsoft.com/office/officeart/2005/8/layout/process3"/>
    <dgm:cxn modelId="{13898487-A84C-40C8-B12F-7E4276770095}" type="presParOf" srcId="{08E57343-CF9F-47C5-8FA9-83A2B92D5BCC}" destId="{7A18A8FF-A2BE-444B-ADF4-77E4954DBB7B}" srcOrd="0" destOrd="0" presId="urn:microsoft.com/office/officeart/2005/8/layout/process3"/>
    <dgm:cxn modelId="{E1D66DC1-0840-4740-ACA9-D0D004994EED}" type="presParOf" srcId="{6E3E3352-7D16-4931-8707-B051BEE1ABF9}" destId="{DE157E4D-B7A1-4237-AC66-B9356AC45B62}" srcOrd="4" destOrd="0" presId="urn:microsoft.com/office/officeart/2005/8/layout/process3"/>
    <dgm:cxn modelId="{856794E5-47DE-4432-AAC9-04C29E537064}" type="presParOf" srcId="{DE157E4D-B7A1-4237-AC66-B9356AC45B62}" destId="{91449F6E-EF43-4376-BCB3-2A630D209A08}" srcOrd="0" destOrd="0" presId="urn:microsoft.com/office/officeart/2005/8/layout/process3"/>
    <dgm:cxn modelId="{2201571E-56BF-4EC2-9255-DCA5A606EB32}" type="presParOf" srcId="{DE157E4D-B7A1-4237-AC66-B9356AC45B62}" destId="{B54E6CC1-558B-437D-AA96-77938861FD62}" srcOrd="1" destOrd="0" presId="urn:microsoft.com/office/officeart/2005/8/layout/process3"/>
    <dgm:cxn modelId="{13B0F2D5-48AA-491A-A59B-593DAFB44B28}" type="presParOf" srcId="{DE157E4D-B7A1-4237-AC66-B9356AC45B62}" destId="{BC1115F0-9712-4AF3-BB6D-2914243FB259}" srcOrd="2" destOrd="0" presId="urn:microsoft.com/office/officeart/2005/8/layout/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D2B2B-AB39-4F40-A8B1-E0665994C2ED}">
      <dsp:nvSpPr>
        <dsp:cNvPr id="0" name=""/>
        <dsp:cNvSpPr/>
      </dsp:nvSpPr>
      <dsp:spPr>
        <a:xfrm>
          <a:off x="287714" y="196695"/>
          <a:ext cx="2632677" cy="2632677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计划接收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61094" y="639235"/>
        <a:ext cx="846217" cy="564145"/>
      </dsp:txXfrm>
    </dsp:sp>
    <dsp:sp modelId="{A2519EAB-07A3-49FB-AABE-6E62692C3A13}">
      <dsp:nvSpPr>
        <dsp:cNvPr id="0" name=""/>
        <dsp:cNvSpPr/>
      </dsp:nvSpPr>
      <dsp:spPr>
        <a:xfrm>
          <a:off x="310279" y="266900"/>
          <a:ext cx="2632677" cy="2632677"/>
        </a:xfrm>
        <a:prstGeom prst="pie">
          <a:avLst>
            <a:gd name="adj1" fmla="val 20520000"/>
            <a:gd name="adj2" fmla="val 324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生产排班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05849" y="1469782"/>
        <a:ext cx="783534" cy="626828"/>
      </dsp:txXfrm>
    </dsp:sp>
    <dsp:sp modelId="{21D71525-8AE2-4AAD-8968-1DA8090B2279}">
      <dsp:nvSpPr>
        <dsp:cNvPr id="0" name=""/>
        <dsp:cNvSpPr/>
      </dsp:nvSpPr>
      <dsp:spPr>
        <a:xfrm>
          <a:off x="71656" y="310151"/>
          <a:ext cx="2990827" cy="2632677"/>
        </a:xfrm>
        <a:prstGeom prst="pie">
          <a:avLst>
            <a:gd name="adj1" fmla="val 3240000"/>
            <a:gd name="adj2" fmla="val 756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工单分解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39808" y="2159293"/>
        <a:ext cx="854522" cy="689510"/>
      </dsp:txXfrm>
    </dsp:sp>
    <dsp:sp modelId="{39818BCB-2FDB-4388-A9B6-2D48AEF0A0E7}">
      <dsp:nvSpPr>
        <dsp:cNvPr id="0" name=""/>
        <dsp:cNvSpPr/>
      </dsp:nvSpPr>
      <dsp:spPr>
        <a:xfrm>
          <a:off x="191182" y="266900"/>
          <a:ext cx="2632677" cy="2632677"/>
        </a:xfrm>
        <a:prstGeom prst="pie">
          <a:avLst>
            <a:gd name="adj1" fmla="val 7560000"/>
            <a:gd name="adj2" fmla="val 1188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班次任务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755" y="1469782"/>
        <a:ext cx="783534" cy="626828"/>
      </dsp:txXfrm>
    </dsp:sp>
    <dsp:sp modelId="{CDD48F35-E827-4AC8-9310-6075AC9B34DF}">
      <dsp:nvSpPr>
        <dsp:cNvPr id="0" name=""/>
        <dsp:cNvSpPr/>
      </dsp:nvSpPr>
      <dsp:spPr>
        <a:xfrm>
          <a:off x="213748" y="196695"/>
          <a:ext cx="2632677" cy="2632677"/>
        </a:xfrm>
        <a:prstGeom prst="pie">
          <a:avLst>
            <a:gd name="adj1" fmla="val 11880000"/>
            <a:gd name="adj2" fmla="val 162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任务调整</a:t>
          </a:r>
          <a:endParaRPr 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6827" y="639235"/>
        <a:ext cx="846217" cy="564145"/>
      </dsp:txXfrm>
    </dsp:sp>
    <dsp:sp modelId="{60B9E965-0653-431B-9ED9-9DC8B59F8522}">
      <dsp:nvSpPr>
        <dsp:cNvPr id="0" name=""/>
        <dsp:cNvSpPr/>
      </dsp:nvSpPr>
      <dsp:spPr>
        <a:xfrm>
          <a:off x="124614" y="33719"/>
          <a:ext cx="2958628" cy="295862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3E33D-FD58-4A24-8C89-38C5764864D0}">
      <dsp:nvSpPr>
        <dsp:cNvPr id="0" name=""/>
        <dsp:cNvSpPr/>
      </dsp:nvSpPr>
      <dsp:spPr>
        <a:xfrm>
          <a:off x="147486" y="103901"/>
          <a:ext cx="2958628" cy="295862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C437C-574C-45DB-805E-2D9428025776}">
      <dsp:nvSpPr>
        <dsp:cNvPr id="0" name=""/>
        <dsp:cNvSpPr/>
      </dsp:nvSpPr>
      <dsp:spPr>
        <a:xfrm>
          <a:off x="84974" y="147284"/>
          <a:ext cx="2958628" cy="295862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C4DEC-59E4-4C93-968C-A61077258F5A}">
      <dsp:nvSpPr>
        <dsp:cNvPr id="0" name=""/>
        <dsp:cNvSpPr/>
      </dsp:nvSpPr>
      <dsp:spPr>
        <a:xfrm>
          <a:off x="28025" y="103901"/>
          <a:ext cx="2958628" cy="295862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B8100-3381-47F7-A5A0-81E1EA17698F}">
      <dsp:nvSpPr>
        <dsp:cNvPr id="0" name=""/>
        <dsp:cNvSpPr/>
      </dsp:nvSpPr>
      <dsp:spPr>
        <a:xfrm>
          <a:off x="50897" y="33719"/>
          <a:ext cx="2958628" cy="295862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529A9-5350-4940-863B-EF1EF3513033}">
      <dsp:nvSpPr>
        <dsp:cNvPr id="0" name=""/>
        <dsp:cNvSpPr/>
      </dsp:nvSpPr>
      <dsp:spPr>
        <a:xfrm>
          <a:off x="1600" y="453404"/>
          <a:ext cx="2535763" cy="1209600"/>
        </a:xfrm>
        <a:prstGeom prst="roundRect">
          <a:avLst>
            <a:gd name="adj" fmla="val 10000"/>
          </a:avLst>
        </a:prstGeom>
        <a:solidFill>
          <a:srgbClr val="F86B1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异常代码定义</a:t>
          </a:r>
        </a:p>
      </dsp:txBody>
      <dsp:txXfrm>
        <a:off x="1600" y="453404"/>
        <a:ext cx="2535763" cy="806400"/>
      </dsp:txXfrm>
    </dsp:sp>
    <dsp:sp modelId="{B87C76A2-EC98-4537-9C78-6D1D5B0AE087}">
      <dsp:nvSpPr>
        <dsp:cNvPr id="0" name=""/>
        <dsp:cNvSpPr/>
      </dsp:nvSpPr>
      <dsp:spPr>
        <a:xfrm>
          <a:off x="492890" y="1299664"/>
          <a:ext cx="2591930" cy="1533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产品异常代码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设备异常代码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生产异常代码</a:t>
          </a:r>
        </a:p>
      </dsp:txBody>
      <dsp:txXfrm>
        <a:off x="537792" y="1344566"/>
        <a:ext cx="2502126" cy="1443275"/>
      </dsp:txXfrm>
    </dsp:sp>
    <dsp:sp modelId="{58C3189A-1809-4B44-B4DF-6A3273626653}">
      <dsp:nvSpPr>
        <dsp:cNvPr id="0" name=""/>
        <dsp:cNvSpPr/>
      </dsp:nvSpPr>
      <dsp:spPr>
        <a:xfrm rot="21580328">
          <a:off x="2928790" y="529068"/>
          <a:ext cx="829852" cy="631331"/>
        </a:xfrm>
        <a:prstGeom prst="rightArrow">
          <a:avLst>
            <a:gd name="adj1" fmla="val 60000"/>
            <a:gd name="adj2" fmla="val 50000"/>
          </a:avLst>
        </a:prstGeom>
        <a:solidFill>
          <a:srgbClr val="DE30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>
            <a:latin typeface="冬青黑体简体中文 W3" panose="020B0300000000000000" pitchFamily="34" charset="-122"/>
            <a:ea typeface="冬青黑体简体中文 W3" panose="020B0300000000000000" pitchFamily="34" charset="-122"/>
            <a:cs typeface="Arial Unicode MS" pitchFamily="34" charset="-122"/>
          </a:endParaRPr>
        </a:p>
      </dsp:txBody>
      <dsp:txXfrm>
        <a:off x="2928792" y="655876"/>
        <a:ext cx="640453" cy="378799"/>
      </dsp:txXfrm>
    </dsp:sp>
    <dsp:sp modelId="{B33ABEEC-C580-45EB-A9AE-24A8F33D9A50}">
      <dsp:nvSpPr>
        <dsp:cNvPr id="0" name=""/>
        <dsp:cNvSpPr/>
      </dsp:nvSpPr>
      <dsp:spPr>
        <a:xfrm>
          <a:off x="4103097" y="429933"/>
          <a:ext cx="2535763" cy="1209600"/>
        </a:xfrm>
        <a:prstGeom prst="roundRect">
          <a:avLst>
            <a:gd name="adj" fmla="val 10000"/>
          </a:avLst>
        </a:prstGeom>
        <a:solidFill>
          <a:srgbClr val="1677B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异常状态报告</a:t>
          </a:r>
        </a:p>
      </dsp:txBody>
      <dsp:txXfrm>
        <a:off x="4103097" y="429933"/>
        <a:ext cx="2535763" cy="806400"/>
      </dsp:txXfrm>
    </dsp:sp>
    <dsp:sp modelId="{E3565F5C-C50D-48D2-8965-B023DD1174C1}">
      <dsp:nvSpPr>
        <dsp:cNvPr id="0" name=""/>
        <dsp:cNvSpPr/>
      </dsp:nvSpPr>
      <dsp:spPr>
        <a:xfrm>
          <a:off x="4622470" y="1229253"/>
          <a:ext cx="2535763" cy="1626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产品质量异常报告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产线、设备异常报告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生产异常报告</a:t>
          </a:r>
        </a:p>
      </dsp:txBody>
      <dsp:txXfrm>
        <a:off x="4670122" y="1276905"/>
        <a:ext cx="2440459" cy="1531656"/>
      </dsp:txXfrm>
    </dsp:sp>
    <dsp:sp modelId="{08E57343-CF9F-47C5-8FA9-83A2B92D5BCC}">
      <dsp:nvSpPr>
        <dsp:cNvPr id="0" name=""/>
        <dsp:cNvSpPr/>
      </dsp:nvSpPr>
      <dsp:spPr>
        <a:xfrm rot="2988">
          <a:off x="7023273" y="519258"/>
          <a:ext cx="814954" cy="631331"/>
        </a:xfrm>
        <a:prstGeom prst="rightArrow">
          <a:avLst>
            <a:gd name="adj1" fmla="val 60000"/>
            <a:gd name="adj2" fmla="val 50000"/>
          </a:avLst>
        </a:prstGeom>
        <a:solidFill>
          <a:srgbClr val="DE303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>
            <a:latin typeface="冬青黑体简体中文 W3" panose="020B0300000000000000" pitchFamily="34" charset="-122"/>
            <a:ea typeface="冬青黑体简体中文 W3" panose="020B0300000000000000" pitchFamily="34" charset="-122"/>
            <a:cs typeface="Arial Unicode MS" pitchFamily="34" charset="-122"/>
          </a:endParaRPr>
        </a:p>
      </dsp:txBody>
      <dsp:txXfrm>
        <a:off x="7023273" y="645442"/>
        <a:ext cx="625555" cy="378799"/>
      </dsp:txXfrm>
    </dsp:sp>
    <dsp:sp modelId="{B54E6CC1-558B-437D-AA96-77938861FD62}">
      <dsp:nvSpPr>
        <dsp:cNvPr id="0" name=""/>
        <dsp:cNvSpPr/>
      </dsp:nvSpPr>
      <dsp:spPr>
        <a:xfrm>
          <a:off x="8176510" y="433474"/>
          <a:ext cx="2535763" cy="1209600"/>
        </a:xfrm>
        <a:prstGeom prst="roundRect">
          <a:avLst>
            <a:gd name="adj" fmla="val 10000"/>
          </a:avLst>
        </a:prstGeom>
        <a:solidFill>
          <a:srgbClr val="12AA9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ea"/>
              <a:sym typeface="+mn-lt"/>
            </a:rPr>
            <a:t>历史数据统计</a:t>
          </a:r>
        </a:p>
      </dsp:txBody>
      <dsp:txXfrm>
        <a:off x="8176510" y="433474"/>
        <a:ext cx="2535763" cy="806400"/>
      </dsp:txXfrm>
    </dsp:sp>
    <dsp:sp modelId="{BC1115F0-9712-4AF3-BB6D-2914243FB259}">
      <dsp:nvSpPr>
        <dsp:cNvPr id="0" name=""/>
        <dsp:cNvSpPr/>
      </dsp:nvSpPr>
      <dsp:spPr>
        <a:xfrm>
          <a:off x="8695884" y="1239874"/>
          <a:ext cx="2535763" cy="161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一次通过率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SPC</a:t>
          </a: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分析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rPr>
            <a:t>其他统计分析</a:t>
          </a:r>
        </a:p>
      </dsp:txBody>
      <dsp:txXfrm>
        <a:off x="8743121" y="1287111"/>
        <a:ext cx="2441289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6B273-CFE0-44EA-AEC0-B73CE9AE2DE2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7DB24-1FBF-4DCB-909B-CFC0D4509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43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9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32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14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22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022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7DB24-1FBF-4DCB-909B-CFC0D450931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6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6708-5F1F-4286-A15D-6810D4C0B947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865F-49CA-41B0-BE7F-32908A8B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65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6708-5F1F-4286-A15D-6810D4C0B947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865F-49CA-41B0-BE7F-32908A8B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90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6493E1-EAF2-4591-828C-F69287105177}"/>
              </a:ext>
            </a:extLst>
          </p:cNvPr>
          <p:cNvGrpSpPr/>
          <p:nvPr/>
        </p:nvGrpSpPr>
        <p:grpSpPr>
          <a:xfrm>
            <a:off x="0" y="0"/>
            <a:ext cx="12192000" cy="6857355"/>
            <a:chOff x="0" y="0"/>
            <a:chExt cx="12192000" cy="68573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35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" y="778885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  <a:solidFill>
              <a:srgbClr val="070D32"/>
            </a:solidFill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323280" y="779207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</p:spPr>
        </p:pic>
      </p:grpSp>
      <p:grpSp>
        <p:nvGrpSpPr>
          <p:cNvPr id="10" name="组合 9"/>
          <p:cNvGrpSpPr/>
          <p:nvPr/>
        </p:nvGrpSpPr>
        <p:grpSpPr>
          <a:xfrm>
            <a:off x="3036001" y="2868429"/>
            <a:ext cx="6120000" cy="668856"/>
            <a:chOff x="4279546" y="3868066"/>
            <a:chExt cx="6120000" cy="66885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279546" y="4107815"/>
              <a:ext cx="61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17384" y="3868066"/>
              <a:ext cx="2844322" cy="668856"/>
            </a:xfrm>
            <a:prstGeom prst="rect">
              <a:avLst/>
            </a:prstGeom>
          </p:spPr>
        </p:pic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4944921" y="1404055"/>
            <a:ext cx="2412491" cy="1329852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>
          <a:xfrm>
            <a:off x="3036001" y="3537285"/>
            <a:ext cx="6120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895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C53E9A9-33EE-4C8E-BFF1-4346DEB1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51" y="184053"/>
            <a:ext cx="11268886" cy="63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800" b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903176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" y="779207"/>
            <a:ext cx="2868720" cy="5299586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  <a:solidFill>
            <a:srgbClr val="070D32"/>
          </a:solidFill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323280" y="779207"/>
            <a:ext cx="2868720" cy="5299586"/>
          </a:xfrm>
          <a:custGeom>
            <a:avLst/>
            <a:gdLst>
              <a:gd name="connsiteX0" fmla="*/ 0 w 3712131"/>
              <a:gd name="connsiteY0" fmla="*/ 0 h 6857677"/>
              <a:gd name="connsiteX1" fmla="*/ 3712131 w 3712131"/>
              <a:gd name="connsiteY1" fmla="*/ 0 h 6857677"/>
              <a:gd name="connsiteX2" fmla="*/ 3712131 w 3712131"/>
              <a:gd name="connsiteY2" fmla="*/ 6857677 h 6857677"/>
              <a:gd name="connsiteX3" fmla="*/ 0 w 3712131"/>
              <a:gd name="connsiteY3" fmla="*/ 6857677 h 685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2131" h="6857677">
                <a:moveTo>
                  <a:pt x="0" y="0"/>
                </a:moveTo>
                <a:lnTo>
                  <a:pt x="3712131" y="0"/>
                </a:lnTo>
                <a:lnTo>
                  <a:pt x="3712131" y="6857677"/>
                </a:lnTo>
                <a:lnTo>
                  <a:pt x="0" y="6857677"/>
                </a:lnTo>
                <a:close/>
              </a:path>
            </a:pathLst>
          </a:custGeom>
        </p:spPr>
      </p:pic>
      <p:pic>
        <p:nvPicPr>
          <p:cNvPr id="9" name="图片 8" descr="图片1副本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025" y="3839210"/>
            <a:ext cx="3663950" cy="571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06565" y="2064385"/>
            <a:ext cx="47788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ea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949381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6708-5F1F-4286-A15D-6810D4C0B947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865F-49CA-41B0-BE7F-32908A8B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1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76708-5F1F-4286-A15D-6810D4C0B947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865F-49CA-41B0-BE7F-32908A8B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5" y="365133"/>
            <a:ext cx="1182511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4" y="365133"/>
            <a:ext cx="7933269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403424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"/>
          <p:cNvCxnSpPr/>
          <p:nvPr userDrawn="1"/>
        </p:nvCxnSpPr>
        <p:spPr>
          <a:xfrm>
            <a:off x="0" y="757080"/>
            <a:ext cx="12192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21332" y="107663"/>
            <a:ext cx="1874759" cy="53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920" y="156351"/>
            <a:ext cx="1763711" cy="414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251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76708-5F1F-4286-A15D-6810D4C0B947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4865F-49CA-41B0-BE7F-32908A8B8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50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jpeg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5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72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jpeg"/><Relationship Id="rId10" Type="http://schemas.openxmlformats.org/officeDocument/2006/relationships/image" Target="../media/image86.jpe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92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1.emf"/><Relationship Id="rId5" Type="http://schemas.openxmlformats.org/officeDocument/2006/relationships/diagramQuickStyle" Target="../diagrams/quickStyle2.xml"/><Relationship Id="rId10" Type="http://schemas.openxmlformats.org/officeDocument/2006/relationships/oleObject" Target="../embeddings/oleObject2.bin"/><Relationship Id="rId4" Type="http://schemas.openxmlformats.org/officeDocument/2006/relationships/diagramLayout" Target="../diagrams/layout2.xml"/><Relationship Id="rId9" Type="http://schemas.openxmlformats.org/officeDocument/2006/relationships/image" Target="../media/image9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jpe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8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C18CFDC-53F0-4BCC-B317-623793505E8D}"/>
              </a:ext>
            </a:extLst>
          </p:cNvPr>
          <p:cNvGrpSpPr/>
          <p:nvPr/>
        </p:nvGrpSpPr>
        <p:grpSpPr>
          <a:xfrm>
            <a:off x="0" y="0"/>
            <a:ext cx="12192000" cy="6857355"/>
            <a:chOff x="0" y="0"/>
            <a:chExt cx="12192000" cy="685735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08EA676-7917-4ED1-A748-8CF4D8CAD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35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BC3CC00-BDB1-4ED3-8BFD-694A8FAFD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" y="778885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  <a:solidFill>
              <a:srgbClr val="070D32"/>
            </a:solidFill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1D8A06F-1EEA-4D3D-9193-A9C246FB5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323280" y="779207"/>
              <a:ext cx="2868720" cy="5299586"/>
            </a:xfrm>
            <a:custGeom>
              <a:avLst/>
              <a:gdLst>
                <a:gd name="connsiteX0" fmla="*/ 0 w 3712131"/>
                <a:gd name="connsiteY0" fmla="*/ 0 h 6857677"/>
                <a:gd name="connsiteX1" fmla="*/ 3712131 w 3712131"/>
                <a:gd name="connsiteY1" fmla="*/ 0 h 6857677"/>
                <a:gd name="connsiteX2" fmla="*/ 3712131 w 3712131"/>
                <a:gd name="connsiteY2" fmla="*/ 6857677 h 6857677"/>
                <a:gd name="connsiteX3" fmla="*/ 0 w 3712131"/>
                <a:gd name="connsiteY3" fmla="*/ 6857677 h 685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2131" h="6857677">
                  <a:moveTo>
                    <a:pt x="0" y="0"/>
                  </a:moveTo>
                  <a:lnTo>
                    <a:pt x="3712131" y="0"/>
                  </a:lnTo>
                  <a:lnTo>
                    <a:pt x="3712131" y="6857677"/>
                  </a:lnTo>
                  <a:lnTo>
                    <a:pt x="0" y="6857677"/>
                  </a:lnTo>
                  <a:close/>
                </a:path>
              </a:pathLst>
            </a:custGeom>
          </p:spPr>
        </p:pic>
      </p:grpSp>
      <p:pic>
        <p:nvPicPr>
          <p:cNvPr id="8" name="图片 7" descr="图片1副本">
            <a:extLst>
              <a:ext uri="{FF2B5EF4-FFF2-40B4-BE49-F238E27FC236}">
                <a16:creationId xmlns:a16="http://schemas.microsoft.com/office/drawing/2014/main" id="{81941F7C-4991-4B63-814A-54C9BE0234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614" y="1027288"/>
            <a:ext cx="3551786" cy="5540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6186979-043A-4C27-8EC1-BA8F64E5D38F}"/>
              </a:ext>
            </a:extLst>
          </p:cNvPr>
          <p:cNvSpPr/>
          <p:nvPr/>
        </p:nvSpPr>
        <p:spPr>
          <a:xfrm>
            <a:off x="5240020" y="3761848"/>
            <a:ext cx="1711960" cy="72000"/>
          </a:xfrm>
          <a:prstGeom prst="rect">
            <a:avLst/>
          </a:prstGeom>
          <a:solidFill>
            <a:srgbClr val="1A9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6001" y="2237971"/>
            <a:ext cx="762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斯达半导体</a:t>
            </a:r>
            <a:r>
              <a:rPr lang="en-US" altLang="zh-CN" sz="4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/>
            </a:r>
            <a:br>
              <a:rPr lang="en-US" altLang="zh-CN" sz="4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</a:br>
            <a:r>
              <a:rPr lang="en-US" altLang="zh-CN" sz="40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40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项目设计汇报</a:t>
            </a:r>
            <a:endParaRPr lang="en-US" altLang="zh-CN" sz="4000" b="1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/>
            <a:endParaRPr lang="zh-CN" altLang="en-US" sz="40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2" name="Picture 2" descr="http://www.powersemi.cc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4203" y="947479"/>
            <a:ext cx="1050028" cy="84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应用场景 </a:t>
            </a:r>
            <a:r>
              <a:rPr lang="en-US" altLang="zh-CN" b="1" dirty="0" smtClean="0"/>
              <a:t>–</a:t>
            </a:r>
            <a:r>
              <a:rPr lang="zh-CN" altLang="zh-CN" dirty="0"/>
              <a:t>晶片</a:t>
            </a:r>
            <a:r>
              <a:rPr lang="zh-CN" altLang="zh-CN" dirty="0" smtClean="0"/>
              <a:t>物料</a:t>
            </a:r>
            <a:r>
              <a:rPr lang="zh-CN" altLang="en-US" dirty="0" smtClean="0"/>
              <a:t>管控</a:t>
            </a:r>
            <a:endParaRPr lang="zh-CN" alt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712358" y="2909093"/>
            <a:ext cx="5905500" cy="1357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defRPr/>
            </a:pP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ctr" rotWithShape="0">
                  <a:schemeClr val="tx1">
                    <a:lumMod val="50000"/>
                  </a:scheme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342900" indent="-342900">
              <a:defRPr/>
            </a:pP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ctr" rotWithShape="0">
                  <a:schemeClr val="tx1">
                    <a:lumMod val="50000"/>
                  </a:schemeClr>
                </a:outerShdw>
              </a:effectLst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50586" y="4844167"/>
            <a:ext cx="5696856" cy="1416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晶片物料保存在真空袋或氮气炉</a:t>
            </a: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晶</a:t>
            </a: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片</a:t>
            </a: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无法</a:t>
            </a:r>
            <a:r>
              <a:rPr lang="zh-CN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截料</a:t>
            </a: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</a:t>
            </a: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可进行</a:t>
            </a:r>
            <a:r>
              <a:rPr lang="zh-CN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多发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防止</a:t>
            </a:r>
            <a:r>
              <a:rPr lang="zh-CN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报废领料</a:t>
            </a: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8151" y="1251887"/>
            <a:ext cx="7461342" cy="3360478"/>
            <a:chOff x="536326" y="1538654"/>
            <a:chExt cx="5141166" cy="2760790"/>
          </a:xfrm>
        </p:grpSpPr>
        <p:sp>
          <p:nvSpPr>
            <p:cNvPr id="7" name="矩形 6"/>
            <p:cNvSpPr/>
            <p:nvPr/>
          </p:nvSpPr>
          <p:spPr>
            <a:xfrm>
              <a:off x="536329" y="1538655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领用辅料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391505" y="1538655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辅料称重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4229097" y="1538655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辅料使用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62700" y="2637694"/>
              <a:ext cx="1389185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打</a:t>
              </a:r>
              <a:r>
                <a:rPr lang="zh-CN" altLang="zh-CN" dirty="0" smtClean="0"/>
                <a:t>印</a:t>
              </a:r>
              <a:r>
                <a:rPr lang="zh-CN" altLang="zh-CN" dirty="0"/>
                <a:t>标签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391505" y="2585527"/>
              <a:ext cx="1389182" cy="460018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/>
                <a:t>按工单标准</a:t>
              </a:r>
              <a:r>
                <a:rPr lang="zh-CN" altLang="zh-CN" dirty="0" smtClean="0"/>
                <a:t>用量</a:t>
              </a:r>
              <a:endParaRPr lang="en-US" altLang="zh-CN" dirty="0" smtClean="0"/>
            </a:p>
            <a:p>
              <a:pPr algn="ctr"/>
              <a:r>
                <a:rPr lang="zh-CN" altLang="zh-CN" dirty="0" smtClean="0"/>
                <a:t>消耗</a:t>
              </a:r>
              <a:r>
                <a:rPr lang="zh-CN" altLang="zh-CN" dirty="0"/>
                <a:t>倒扣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62700" y="3736733"/>
              <a:ext cx="2074991" cy="562711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zh-CN" dirty="0"/>
                <a:t>按实际盘点数量更新工单实际消耗量和耗损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927831" y="3841775"/>
              <a:ext cx="2074991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更新库存</a:t>
              </a:r>
            </a:p>
          </p:txBody>
        </p:sp>
        <p:cxnSp>
          <p:nvCxnSpPr>
            <p:cNvPr id="15" name="直接箭头连接符 14"/>
            <p:cNvCxnSpPr>
              <a:stCxn id="13" idx="3"/>
              <a:endCxn id="14" idx="1"/>
            </p:cNvCxnSpPr>
            <p:nvPr/>
          </p:nvCxnSpPr>
          <p:spPr>
            <a:xfrm flipV="1">
              <a:off x="2637691" y="4013225"/>
              <a:ext cx="290140" cy="4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8" idx="3"/>
              <a:endCxn id="9" idx="1"/>
            </p:cNvCxnSpPr>
            <p:nvPr/>
          </p:nvCxnSpPr>
          <p:spPr>
            <a:xfrm>
              <a:off x="3780690" y="1710105"/>
              <a:ext cx="4484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stCxn id="9" idx="3"/>
              <a:endCxn id="10" idx="1"/>
            </p:cNvCxnSpPr>
            <p:nvPr/>
          </p:nvCxnSpPr>
          <p:spPr>
            <a:xfrm flipH="1">
              <a:off x="562700" y="1710105"/>
              <a:ext cx="5055582" cy="1099039"/>
            </a:xfrm>
            <a:prstGeom prst="bentConnector5">
              <a:avLst>
                <a:gd name="adj1" fmla="val -4522"/>
                <a:gd name="adj2" fmla="val 50000"/>
                <a:gd name="adj3" fmla="val 104522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1" idx="3"/>
              <a:endCxn id="24" idx="1"/>
            </p:cNvCxnSpPr>
            <p:nvPr/>
          </p:nvCxnSpPr>
          <p:spPr>
            <a:xfrm>
              <a:off x="3780687" y="2815537"/>
              <a:ext cx="448408" cy="5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0" idx="3"/>
              <a:endCxn id="11" idx="1"/>
            </p:cNvCxnSpPr>
            <p:nvPr/>
          </p:nvCxnSpPr>
          <p:spPr>
            <a:xfrm>
              <a:off x="1951884" y="2809144"/>
              <a:ext cx="439620" cy="63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24" idx="3"/>
              <a:endCxn id="13" idx="1"/>
            </p:cNvCxnSpPr>
            <p:nvPr/>
          </p:nvCxnSpPr>
          <p:spPr>
            <a:xfrm flipH="1">
              <a:off x="562700" y="2820894"/>
              <a:ext cx="5114792" cy="1197195"/>
            </a:xfrm>
            <a:prstGeom prst="bentConnector5">
              <a:avLst>
                <a:gd name="adj1" fmla="val -3080"/>
                <a:gd name="adj2" fmla="val 49386"/>
                <a:gd name="adj3" fmla="val 10308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536327" y="1538654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领用辅料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2391503" y="1538654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辅料称重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229095" y="1538654"/>
              <a:ext cx="1389185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辅料使用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4229094" y="2554228"/>
              <a:ext cx="1448397" cy="533332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/>
                <a:t>晶片退料</a:t>
              </a:r>
              <a:r>
                <a:rPr lang="zh-CN" altLang="zh-CN" dirty="0" smtClean="0"/>
                <a:t>处理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6326" y="1538654"/>
              <a:ext cx="1389185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晶片物料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391502" y="1538654"/>
              <a:ext cx="1389185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/>
                <a:t>氮气</a:t>
              </a:r>
              <a:r>
                <a:rPr lang="zh-CN" altLang="zh-CN" dirty="0" smtClean="0"/>
                <a:t>炉</a:t>
              </a:r>
              <a:r>
                <a:rPr lang="en-US" altLang="zh-CN" dirty="0" smtClean="0"/>
                <a:t>/</a:t>
              </a:r>
              <a:r>
                <a:rPr lang="zh-CN" altLang="zh-CN" dirty="0"/>
                <a:t>真空袋</a:t>
              </a:r>
              <a:endPara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229094" y="1538654"/>
              <a:ext cx="1389185" cy="342900"/>
            </a:xfrm>
            <a:prstGeom prst="rect">
              <a:avLst/>
            </a:prstGeom>
            <a:solidFill>
              <a:srgbClr val="119B8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/>
                <a:t>拆分管控</a:t>
              </a:r>
              <a:endPara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28" name="直接箭头连接符 27"/>
            <p:cNvCxnSpPr>
              <a:stCxn id="25" idx="3"/>
              <a:endCxn id="26" idx="1"/>
            </p:cNvCxnSpPr>
            <p:nvPr/>
          </p:nvCxnSpPr>
          <p:spPr>
            <a:xfrm>
              <a:off x="1925511" y="1710104"/>
              <a:ext cx="4659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863" y="662336"/>
            <a:ext cx="3066554" cy="381033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01" y="4612365"/>
            <a:ext cx="2942959" cy="16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03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 </a:t>
            </a:r>
            <a:r>
              <a:rPr lang="en-US" altLang="zh-CN" dirty="0" smtClean="0"/>
              <a:t>- </a:t>
            </a:r>
            <a:r>
              <a:rPr lang="zh-CN" altLang="en-US" dirty="0" smtClean="0">
                <a:cs typeface="+mn-ea"/>
                <a:sym typeface="+mn-lt"/>
              </a:rPr>
              <a:t>产线晶片退</a:t>
            </a:r>
            <a:r>
              <a:rPr lang="zh-CN" altLang="en-US" dirty="0">
                <a:cs typeface="+mn-ea"/>
                <a:sym typeface="+mn-lt"/>
              </a:rPr>
              <a:t>料</a:t>
            </a:r>
            <a:endParaRPr lang="zh-CN" altLang="en-US" dirty="0"/>
          </a:p>
        </p:txBody>
      </p:sp>
      <p:sp>
        <p:nvSpPr>
          <p:cNvPr id="4" name="圆角矩形 64"/>
          <p:cNvSpPr>
            <a:spLocks noChangeArrowheads="1"/>
          </p:cNvSpPr>
          <p:nvPr/>
        </p:nvSpPr>
        <p:spPr bwMode="auto">
          <a:xfrm>
            <a:off x="4314180" y="1353744"/>
            <a:ext cx="1852074" cy="1785600"/>
          </a:xfrm>
          <a:prstGeom prst="roundRect">
            <a:avLst>
              <a:gd name="adj" fmla="val 3565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 cmpd="sng">
            <a:noFill/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180" y="3808356"/>
            <a:ext cx="1852074" cy="18520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450" y="3808356"/>
            <a:ext cx="1784797" cy="1852074"/>
          </a:xfrm>
          <a:prstGeom prst="rect">
            <a:avLst/>
          </a:prstGeom>
        </p:spPr>
      </p:pic>
      <p:sp>
        <p:nvSpPr>
          <p:cNvPr id="7" name="上箭头 6"/>
          <p:cNvSpPr/>
          <p:nvPr/>
        </p:nvSpPr>
        <p:spPr>
          <a:xfrm>
            <a:off x="2196123" y="3215264"/>
            <a:ext cx="321449" cy="491713"/>
          </a:xfrm>
          <a:prstGeom prst="upArrow">
            <a:avLst/>
          </a:prstGeom>
          <a:solidFill>
            <a:srgbClr val="F75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上箭头 7"/>
          <p:cNvSpPr/>
          <p:nvPr/>
        </p:nvSpPr>
        <p:spPr>
          <a:xfrm rot="10800000">
            <a:off x="5079492" y="3215264"/>
            <a:ext cx="321449" cy="491713"/>
          </a:xfrm>
          <a:prstGeom prst="upArrow">
            <a:avLst/>
          </a:prstGeom>
          <a:solidFill>
            <a:srgbClr val="F75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上箭头 8"/>
          <p:cNvSpPr/>
          <p:nvPr/>
        </p:nvSpPr>
        <p:spPr>
          <a:xfrm rot="5400000">
            <a:off x="3620466" y="2000687"/>
            <a:ext cx="321449" cy="491713"/>
          </a:xfrm>
          <a:prstGeom prst="upArrow">
            <a:avLst/>
          </a:prstGeom>
          <a:solidFill>
            <a:srgbClr val="F75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024075" y="1159167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退料清点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8024075" y="2208526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修改物料数量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024075" y="3257885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扫描物料条码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024075" y="4307244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扫描空位条码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8024075" y="5356604"/>
            <a:ext cx="1957589" cy="51941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rPr>
              <a:t>物料上库位</a:t>
            </a:r>
          </a:p>
        </p:txBody>
      </p:sp>
      <p:sp>
        <p:nvSpPr>
          <p:cNvPr id="15" name="下箭头 14"/>
          <p:cNvSpPr/>
          <p:nvPr/>
        </p:nvSpPr>
        <p:spPr>
          <a:xfrm>
            <a:off x="8796807" y="1606557"/>
            <a:ext cx="412124" cy="340626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8796807" y="2666671"/>
            <a:ext cx="412124" cy="340626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8796807" y="3726794"/>
            <a:ext cx="412124" cy="340626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8796807" y="4795292"/>
            <a:ext cx="412124" cy="340626"/>
          </a:xfrm>
          <a:prstGeom prst="downArrow">
            <a:avLst/>
          </a:prstGeom>
          <a:solidFill>
            <a:srgbClr val="DE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450" y="1323552"/>
            <a:ext cx="1818527" cy="18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4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生产工序管理应用场景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41"/>
            <a:ext cx="12192000" cy="27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40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2C38ED06-0A8E-4FE6-95F4-25ABBC0EED1A}"/>
              </a:ext>
            </a:extLst>
          </p:cNvPr>
          <p:cNvGrpSpPr/>
          <p:nvPr/>
        </p:nvGrpSpPr>
        <p:grpSpPr>
          <a:xfrm>
            <a:off x="189819" y="1294932"/>
            <a:ext cx="11812361" cy="5351750"/>
            <a:chOff x="199509" y="1104432"/>
            <a:chExt cx="11812361" cy="535175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6F8D1AAA-2012-40BC-BEFE-5F8F08F22B59}"/>
                </a:ext>
              </a:extLst>
            </p:cNvPr>
            <p:cNvSpPr/>
            <p:nvPr/>
          </p:nvSpPr>
          <p:spPr bwMode="auto">
            <a:xfrm>
              <a:off x="435219" y="1104432"/>
              <a:ext cx="11321562" cy="283289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zh-CN" dirty="0"/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960D38A6-8E6B-4244-BE08-EAC338D9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84" y="1714551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82D5EAF2-DBA5-49AC-A171-A082289F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976" y="184330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51AF9C0-2FFC-4B9D-A8C0-0CDC0C9A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1492" y="1852296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七边形 7">
              <a:extLst>
                <a:ext uri="{FF2B5EF4-FFF2-40B4-BE49-F238E27FC236}">
                  <a16:creationId xmlns:a16="http://schemas.microsoft.com/office/drawing/2014/main" id="{B887CF9B-93FC-4426-81C7-4BBE9ED215D2}"/>
                </a:ext>
              </a:extLst>
            </p:cNvPr>
            <p:cNvSpPr/>
            <p:nvPr/>
          </p:nvSpPr>
          <p:spPr bwMode="auto">
            <a:xfrm>
              <a:off x="1305108" y="1261608"/>
              <a:ext cx="301897" cy="316315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七边形 8">
              <a:extLst>
                <a:ext uri="{FF2B5EF4-FFF2-40B4-BE49-F238E27FC236}">
                  <a16:creationId xmlns:a16="http://schemas.microsoft.com/office/drawing/2014/main" id="{95FAF31C-2A55-4025-8C98-19128E44D7DC}"/>
                </a:ext>
              </a:extLst>
            </p:cNvPr>
            <p:cNvSpPr/>
            <p:nvPr/>
          </p:nvSpPr>
          <p:spPr bwMode="auto">
            <a:xfrm>
              <a:off x="5015993" y="1440127"/>
              <a:ext cx="301897" cy="316315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七边形 9">
              <a:extLst>
                <a:ext uri="{FF2B5EF4-FFF2-40B4-BE49-F238E27FC236}">
                  <a16:creationId xmlns:a16="http://schemas.microsoft.com/office/drawing/2014/main" id="{F1151583-516E-44D3-8544-6454B5A89C9E}"/>
                </a:ext>
              </a:extLst>
            </p:cNvPr>
            <p:cNvSpPr/>
            <p:nvPr/>
          </p:nvSpPr>
          <p:spPr bwMode="auto">
            <a:xfrm>
              <a:off x="5935230" y="1453106"/>
              <a:ext cx="301897" cy="316315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七边形 10">
              <a:extLst>
                <a:ext uri="{FF2B5EF4-FFF2-40B4-BE49-F238E27FC236}">
                  <a16:creationId xmlns:a16="http://schemas.microsoft.com/office/drawing/2014/main" id="{5BCB5082-5F41-4359-AA8C-BFC7D797EDDF}"/>
                </a:ext>
              </a:extLst>
            </p:cNvPr>
            <p:cNvSpPr/>
            <p:nvPr/>
          </p:nvSpPr>
          <p:spPr bwMode="auto">
            <a:xfrm>
              <a:off x="10079011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8C0ED203-1378-45C4-928F-BE5B48C6A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25"/>
            <a:stretch/>
          </p:blipFill>
          <p:spPr bwMode="auto">
            <a:xfrm>
              <a:off x="388690" y="2306089"/>
              <a:ext cx="1838360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2F48FC32-47EC-468E-B57D-009638132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49" r="36903"/>
            <a:stretch/>
          </p:blipFill>
          <p:spPr bwMode="auto">
            <a:xfrm>
              <a:off x="4867438" y="2405382"/>
              <a:ext cx="2054637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8DAE8126-9D8B-4EC4-B542-149EE8C4B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97"/>
            <a:stretch/>
          </p:blipFill>
          <p:spPr bwMode="auto">
            <a:xfrm>
              <a:off x="7552885" y="2220981"/>
              <a:ext cx="2877693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522018B7-224C-4281-94FC-5737DFDFD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1" r="76194"/>
            <a:stretch/>
          </p:blipFill>
          <p:spPr bwMode="auto">
            <a:xfrm>
              <a:off x="4335756" y="2391197"/>
              <a:ext cx="558717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">
              <a:extLst>
                <a:ext uri="{FF2B5EF4-FFF2-40B4-BE49-F238E27FC236}">
                  <a16:creationId xmlns:a16="http://schemas.microsoft.com/office/drawing/2014/main" id="{CD35C286-E19F-4067-8950-8AD13B93E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22" r="63251"/>
            <a:stretch/>
          </p:blipFill>
          <p:spPr bwMode="auto">
            <a:xfrm>
              <a:off x="2650592" y="2362827"/>
              <a:ext cx="1000284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">
              <a:extLst>
                <a:ext uri="{FF2B5EF4-FFF2-40B4-BE49-F238E27FC236}">
                  <a16:creationId xmlns:a16="http://schemas.microsoft.com/office/drawing/2014/main" id="{FACA46E0-39C7-48E1-B5A2-8DEB1FD77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8" r="83821"/>
            <a:stretch/>
          </p:blipFill>
          <p:spPr bwMode="auto">
            <a:xfrm>
              <a:off x="2245073" y="2391197"/>
              <a:ext cx="405521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currentImg" descr="http://img.diytrade.com/smimg/1641375/33268839-2163843-0/nn/c562.jpg">
              <a:extLst>
                <a:ext uri="{FF2B5EF4-FFF2-40B4-BE49-F238E27FC236}">
                  <a16:creationId xmlns:a16="http://schemas.microsoft.com/office/drawing/2014/main" id="{EB26D045-6A29-4299-801A-B3D198D2E8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7" r="12650"/>
            <a:stretch/>
          </p:blipFill>
          <p:spPr bwMode="auto">
            <a:xfrm>
              <a:off x="3623843" y="222098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currentImg" descr="http://img.diytrade.com/smimg/1641375/33268839-2163843-0/nn/c562.jpg">
              <a:extLst>
                <a:ext uri="{FF2B5EF4-FFF2-40B4-BE49-F238E27FC236}">
                  <a16:creationId xmlns:a16="http://schemas.microsoft.com/office/drawing/2014/main" id="{4E99D1D7-6E05-4D6F-AAB5-08A69042B3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7" r="12650"/>
            <a:stretch/>
          </p:blipFill>
          <p:spPr bwMode="auto">
            <a:xfrm>
              <a:off x="6967133" y="2192611"/>
              <a:ext cx="621169" cy="16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currentImg" descr="http://img3.99114.com/group1/M00/94/CA/wKgGMFVA3VyAJbRTAAA8iva2Bgg399.jpg">
              <a:extLst>
                <a:ext uri="{FF2B5EF4-FFF2-40B4-BE49-F238E27FC236}">
                  <a16:creationId xmlns:a16="http://schemas.microsoft.com/office/drawing/2014/main" id="{1E6FC0D6-0B2C-41CF-BA30-72E8EFFBA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0204" y="2456534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currentImg" descr="http://img.diytrade.com/smimg/1641375/33268839-2163843-0/nn/c562.jpg">
              <a:extLst>
                <a:ext uri="{FF2B5EF4-FFF2-40B4-BE49-F238E27FC236}">
                  <a16:creationId xmlns:a16="http://schemas.microsoft.com/office/drawing/2014/main" id="{A533DBEC-AB53-48EA-ABE4-0E999ACBDD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7" r="12650"/>
            <a:stretch/>
          </p:blipFill>
          <p:spPr bwMode="auto">
            <a:xfrm>
              <a:off x="11010064" y="217731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5">
              <a:extLst>
                <a:ext uri="{FF2B5EF4-FFF2-40B4-BE49-F238E27FC236}">
                  <a16:creationId xmlns:a16="http://schemas.microsoft.com/office/drawing/2014/main" id="{273C762F-C244-43FC-AF10-4370604AB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509" y="2291177"/>
              <a:ext cx="908380" cy="487372"/>
              <a:chOff x="2730276" y="2825094"/>
              <a:chExt cx="695549" cy="374348"/>
            </a:xfrm>
          </p:grpSpPr>
          <p:pic>
            <p:nvPicPr>
              <p:cNvPr id="23" name="Picture 23">
                <a:extLst>
                  <a:ext uri="{FF2B5EF4-FFF2-40B4-BE49-F238E27FC236}">
                    <a16:creationId xmlns:a16="http://schemas.microsoft.com/office/drawing/2014/main" id="{E48CA7B9-C28A-410F-AE26-85F053CDD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0276" y="2825094"/>
                <a:ext cx="695549" cy="374348"/>
              </a:xfrm>
              <a:prstGeom prst="rect">
                <a:avLst/>
              </a:prstGeom>
              <a:noFill/>
              <a:ln w="9525">
                <a:solidFill>
                  <a:srgbClr val="00B0F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6">
                <a:extLst>
                  <a:ext uri="{FF2B5EF4-FFF2-40B4-BE49-F238E27FC236}">
                    <a16:creationId xmlns:a16="http://schemas.microsoft.com/office/drawing/2014/main" id="{E04CB62E-CE1D-4EC7-9DF1-3735B63F5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007" y="2869712"/>
                <a:ext cx="288404" cy="285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圆角矩形 27">
              <a:extLst>
                <a:ext uri="{FF2B5EF4-FFF2-40B4-BE49-F238E27FC236}">
                  <a16:creationId xmlns:a16="http://schemas.microsoft.com/office/drawing/2014/main" id="{A9BC84A2-AC71-4F5C-8A53-55F5A4C14AD9}"/>
                </a:ext>
              </a:extLst>
            </p:cNvPr>
            <p:cNvSpPr/>
            <p:nvPr/>
          </p:nvSpPr>
          <p:spPr bwMode="auto">
            <a:xfrm>
              <a:off x="1037677" y="4051199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上板机</a:t>
              </a:r>
            </a:p>
          </p:txBody>
        </p:sp>
        <p:sp>
          <p:nvSpPr>
            <p:cNvPr id="26" name="圆角矩形 28">
              <a:extLst>
                <a:ext uri="{FF2B5EF4-FFF2-40B4-BE49-F238E27FC236}">
                  <a16:creationId xmlns:a16="http://schemas.microsoft.com/office/drawing/2014/main" id="{77F09B0B-4F64-4929-B0A7-3AB44303845C}"/>
                </a:ext>
              </a:extLst>
            </p:cNvPr>
            <p:cNvSpPr/>
            <p:nvPr/>
          </p:nvSpPr>
          <p:spPr bwMode="auto">
            <a:xfrm>
              <a:off x="2339878" y="5062686"/>
              <a:ext cx="1099810" cy="49381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、印刷程序名</a:t>
              </a:r>
              <a:endPara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印刷参数采集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7" name="圆角矩形 29">
              <a:extLst>
                <a:ext uri="{FF2B5EF4-FFF2-40B4-BE49-F238E27FC236}">
                  <a16:creationId xmlns:a16="http://schemas.microsoft.com/office/drawing/2014/main" id="{E1B60661-F688-4E80-ADB4-921E4FBD64DC}"/>
                </a:ext>
              </a:extLst>
            </p:cNvPr>
            <p:cNvSpPr/>
            <p:nvPr/>
          </p:nvSpPr>
          <p:spPr bwMode="auto">
            <a:xfrm>
              <a:off x="2645380" y="4051199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印刷机</a:t>
              </a:r>
            </a:p>
          </p:txBody>
        </p:sp>
        <p:sp>
          <p:nvSpPr>
            <p:cNvPr id="28" name="圆角矩形 30">
              <a:extLst>
                <a:ext uri="{FF2B5EF4-FFF2-40B4-BE49-F238E27FC236}">
                  <a16:creationId xmlns:a16="http://schemas.microsoft.com/office/drawing/2014/main" id="{ABF62874-46DB-4E72-A35B-B1273729E760}"/>
                </a:ext>
              </a:extLst>
            </p:cNvPr>
            <p:cNvSpPr/>
            <p:nvPr/>
          </p:nvSpPr>
          <p:spPr bwMode="auto">
            <a:xfrm>
              <a:off x="6892879" y="4053150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000" dirty="0"/>
                <a:t>炉前</a:t>
              </a:r>
              <a:r>
                <a:rPr lang="en-US" altLang="zh-CN" sz="1000" dirty="0"/>
                <a:t>AOI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圆角矩形 31">
              <a:extLst>
                <a:ext uri="{FF2B5EF4-FFF2-40B4-BE49-F238E27FC236}">
                  <a16:creationId xmlns:a16="http://schemas.microsoft.com/office/drawing/2014/main" id="{BB94B734-E9E6-4AFF-A892-5A4529D04C39}"/>
                </a:ext>
              </a:extLst>
            </p:cNvPr>
            <p:cNvSpPr/>
            <p:nvPr/>
          </p:nvSpPr>
          <p:spPr bwMode="auto">
            <a:xfrm>
              <a:off x="5119546" y="4053150"/>
              <a:ext cx="1847588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000" dirty="0"/>
                <a:t>贴片机、</a:t>
              </a:r>
              <a:r>
                <a:rPr lang="en-US" altLang="zh-CN" sz="1000" dirty="0"/>
                <a:t>Wafer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圆角矩形 32">
              <a:extLst>
                <a:ext uri="{FF2B5EF4-FFF2-40B4-BE49-F238E27FC236}">
                  <a16:creationId xmlns:a16="http://schemas.microsoft.com/office/drawing/2014/main" id="{71B37483-82DB-442B-A725-9F974D19ED2F}"/>
                </a:ext>
              </a:extLst>
            </p:cNvPr>
            <p:cNvSpPr/>
            <p:nvPr/>
          </p:nvSpPr>
          <p:spPr bwMode="auto">
            <a:xfrm>
              <a:off x="8504221" y="4053150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回流焊</a:t>
              </a:r>
            </a:p>
          </p:txBody>
        </p:sp>
        <p:sp>
          <p:nvSpPr>
            <p:cNvPr id="31" name="圆角矩形 33">
              <a:extLst>
                <a:ext uri="{FF2B5EF4-FFF2-40B4-BE49-F238E27FC236}">
                  <a16:creationId xmlns:a16="http://schemas.microsoft.com/office/drawing/2014/main" id="{7AE5A3AB-5C13-4CD8-AFA9-876DF35A4875}"/>
                </a:ext>
              </a:extLst>
            </p:cNvPr>
            <p:cNvSpPr/>
            <p:nvPr/>
          </p:nvSpPr>
          <p:spPr bwMode="auto">
            <a:xfrm>
              <a:off x="10179679" y="4053150"/>
              <a:ext cx="952048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超声波清洗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A5D24D30-C6AE-4670-8E30-A3B6C71DD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976" y="5062686"/>
              <a:ext cx="1932275" cy="13934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、贴片程序名采集</a:t>
              </a:r>
            </a:p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、抛料率采集</a:t>
              </a:r>
            </a:p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4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、增加固定扫描枪自动采集</a:t>
              </a:r>
            </a:p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5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PLC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改造，管控缺料启停</a:t>
              </a:r>
              <a:endParaRPr lang="en-US" altLang="en-US" sz="1000" b="1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3" name="圆角矩形 52">
              <a:extLst>
                <a:ext uri="{FF2B5EF4-FFF2-40B4-BE49-F238E27FC236}">
                  <a16:creationId xmlns:a16="http://schemas.microsoft.com/office/drawing/2014/main" id="{C784718E-2956-4689-9722-5BD509115482}"/>
                </a:ext>
              </a:extLst>
            </p:cNvPr>
            <p:cNvSpPr/>
            <p:nvPr/>
          </p:nvSpPr>
          <p:spPr bwMode="auto">
            <a:xfrm>
              <a:off x="3447138" y="4378867"/>
              <a:ext cx="1069226" cy="4565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文档解析，采集检测结果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4" name="圆角矩形 53">
              <a:extLst>
                <a:ext uri="{FF2B5EF4-FFF2-40B4-BE49-F238E27FC236}">
                  <a16:creationId xmlns:a16="http://schemas.microsoft.com/office/drawing/2014/main" id="{2C6F8862-FD69-4A11-A86B-F247AE2DFCEE}"/>
                </a:ext>
              </a:extLst>
            </p:cNvPr>
            <p:cNvSpPr/>
            <p:nvPr/>
          </p:nvSpPr>
          <p:spPr bwMode="auto">
            <a:xfrm>
              <a:off x="6709320" y="4377268"/>
              <a:ext cx="1084427" cy="5351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文档解析，采集检测结果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5" name="圆角矩形 54">
              <a:extLst>
                <a:ext uri="{FF2B5EF4-FFF2-40B4-BE49-F238E27FC236}">
                  <a16:creationId xmlns:a16="http://schemas.microsoft.com/office/drawing/2014/main" id="{5669F00E-4D84-40B2-BBA4-10329112ECEA}"/>
                </a:ext>
              </a:extLst>
            </p:cNvPr>
            <p:cNvSpPr/>
            <p:nvPr/>
          </p:nvSpPr>
          <p:spPr bwMode="auto">
            <a:xfrm>
              <a:off x="942194" y="4416569"/>
              <a:ext cx="1014617" cy="45652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PLC</a:t>
              </a:r>
              <a:r>
                <a:rPr lang="zh-CN" altLang="zh-CN" sz="105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</a:t>
              </a:r>
              <a:endParaRPr lang="en-US" altLang="zh-CN" sz="105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5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管控启停</a:t>
              </a:r>
              <a:endParaRPr kumimoji="0" lang="zh-CN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6" name="圆角矩形 55">
              <a:extLst>
                <a:ext uri="{FF2B5EF4-FFF2-40B4-BE49-F238E27FC236}">
                  <a16:creationId xmlns:a16="http://schemas.microsoft.com/office/drawing/2014/main" id="{09EB9A53-6BF5-4359-94D1-0924B421B886}"/>
                </a:ext>
              </a:extLst>
            </p:cNvPr>
            <p:cNvSpPr/>
            <p:nvPr/>
          </p:nvSpPr>
          <p:spPr bwMode="auto">
            <a:xfrm>
              <a:off x="10788934" y="5033844"/>
              <a:ext cx="1222936" cy="6170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文档解析，采集检测结果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7" name="圆角矩形 56">
              <a:extLst>
                <a:ext uri="{FF2B5EF4-FFF2-40B4-BE49-F238E27FC236}">
                  <a16:creationId xmlns:a16="http://schemas.microsoft.com/office/drawing/2014/main" id="{0E57BD12-7EA9-474C-B38D-8BF5ED7E8067}"/>
                </a:ext>
              </a:extLst>
            </p:cNvPr>
            <p:cNvSpPr/>
            <p:nvPr/>
          </p:nvSpPr>
          <p:spPr bwMode="auto">
            <a:xfrm>
              <a:off x="3615181" y="4053150"/>
              <a:ext cx="820269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SPI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B449D65-6392-418A-8428-3E32386E9D5D}"/>
                </a:ext>
              </a:extLst>
            </p:cNvPr>
            <p:cNvSpPr txBox="1"/>
            <p:nvPr/>
          </p:nvSpPr>
          <p:spPr>
            <a:xfrm>
              <a:off x="2352323" y="1691531"/>
              <a:ext cx="1081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固定扫描枪</a:t>
              </a:r>
            </a:p>
          </p:txBody>
        </p:sp>
        <p:sp>
          <p:nvSpPr>
            <p:cNvPr id="39" name="圆角矩形 2">
              <a:extLst>
                <a:ext uri="{FF2B5EF4-FFF2-40B4-BE49-F238E27FC236}">
                  <a16:creationId xmlns:a16="http://schemas.microsoft.com/office/drawing/2014/main" id="{E8F53538-4B60-47BE-A5EC-18448839727F}"/>
                </a:ext>
              </a:extLst>
            </p:cNvPr>
            <p:cNvSpPr/>
            <p:nvPr/>
          </p:nvSpPr>
          <p:spPr>
            <a:xfrm>
              <a:off x="8009428" y="4974554"/>
              <a:ext cx="1809856" cy="707886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 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 PLC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3. 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炉温曲线采集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4. 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0" name="圆角矩形 60">
              <a:extLst>
                <a:ext uri="{FF2B5EF4-FFF2-40B4-BE49-F238E27FC236}">
                  <a16:creationId xmlns:a16="http://schemas.microsoft.com/office/drawing/2014/main" id="{D7C9266D-B0E5-4BED-811F-6E89D75D70B7}"/>
                </a:ext>
              </a:extLst>
            </p:cNvPr>
            <p:cNvSpPr/>
            <p:nvPr/>
          </p:nvSpPr>
          <p:spPr bwMode="auto">
            <a:xfrm>
              <a:off x="10896428" y="4038951"/>
              <a:ext cx="990842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X-Ray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检验机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A76FCE3F-7732-4C4D-935B-BD546D280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1293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七边形 41">
              <a:extLst>
                <a:ext uri="{FF2B5EF4-FFF2-40B4-BE49-F238E27FC236}">
                  <a16:creationId xmlns:a16="http://schemas.microsoft.com/office/drawing/2014/main" id="{A1A7BAB1-41AE-4A6D-8F72-AA112AFEC5D8}"/>
                </a:ext>
              </a:extLst>
            </p:cNvPr>
            <p:cNvSpPr/>
            <p:nvPr/>
          </p:nvSpPr>
          <p:spPr bwMode="auto">
            <a:xfrm>
              <a:off x="7552089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DE84D5A0-2A5E-4BBE-ACBA-E0267C387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371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圆角矩形 126">
              <a:extLst>
                <a:ext uri="{FF2B5EF4-FFF2-40B4-BE49-F238E27FC236}">
                  <a16:creationId xmlns:a16="http://schemas.microsoft.com/office/drawing/2014/main" id="{E595E610-AD4F-4F6C-A9DB-37D09EF0CE16}"/>
                </a:ext>
              </a:extLst>
            </p:cNvPr>
            <p:cNvSpPr/>
            <p:nvPr/>
          </p:nvSpPr>
          <p:spPr bwMode="auto">
            <a:xfrm>
              <a:off x="9978249" y="4313520"/>
              <a:ext cx="1131415" cy="69668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453E42-B6BA-4892-9D2D-2629036A4D1B}"/>
                </a:ext>
              </a:extLst>
            </p:cNvPr>
            <p:cNvCxnSpPr/>
            <p:nvPr/>
          </p:nvCxnSpPr>
          <p:spPr>
            <a:xfrm>
              <a:off x="2929235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C610C173-5C9B-4540-B0F3-298DB9BEF780}"/>
                </a:ext>
              </a:extLst>
            </p:cNvPr>
            <p:cNvCxnSpPr/>
            <p:nvPr/>
          </p:nvCxnSpPr>
          <p:spPr>
            <a:xfrm>
              <a:off x="5650005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D388665-B3E9-483F-9833-0FA33B45B79A}"/>
                </a:ext>
              </a:extLst>
            </p:cNvPr>
            <p:cNvCxnSpPr/>
            <p:nvPr/>
          </p:nvCxnSpPr>
          <p:spPr>
            <a:xfrm>
              <a:off x="8834421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46E2009-C587-4A98-BC09-8B32EBAF81D5}"/>
                </a:ext>
              </a:extLst>
            </p:cNvPr>
            <p:cNvCxnSpPr/>
            <p:nvPr/>
          </p:nvCxnSpPr>
          <p:spPr>
            <a:xfrm>
              <a:off x="11336741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标题 1">
            <a:extLst>
              <a:ext uri="{FF2B5EF4-FFF2-40B4-BE49-F238E27FC236}">
                <a16:creationId xmlns:a16="http://schemas.microsoft.com/office/drawing/2014/main" id="{0C8D9D4D-FB33-4637-8631-51A20109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51" y="184053"/>
            <a:ext cx="11268886" cy="635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800" b="1" dirty="0">
                <a:ea typeface="冬青黑体简体中文 W3" panose="020B0300000000000000" pitchFamily="34" charset="-122"/>
                <a:cs typeface="+mn-cs"/>
              </a:rPr>
              <a:t>生产工序管理应用场景</a:t>
            </a:r>
          </a:p>
        </p:txBody>
      </p:sp>
    </p:spTree>
    <p:extLst>
      <p:ext uri="{BB962C8B-B14F-4D97-AF65-F5344CB8AC3E}">
        <p14:creationId xmlns:p14="http://schemas.microsoft.com/office/powerpoint/2010/main" val="282865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3D0E260-DABD-4D98-9D50-462A24AFCCD4}"/>
              </a:ext>
            </a:extLst>
          </p:cNvPr>
          <p:cNvGrpSpPr/>
          <p:nvPr/>
        </p:nvGrpSpPr>
        <p:grpSpPr>
          <a:xfrm>
            <a:off x="0" y="1641468"/>
            <a:ext cx="12161251" cy="4778938"/>
            <a:chOff x="30749" y="1146168"/>
            <a:chExt cx="12161251" cy="4778938"/>
          </a:xfrm>
        </p:grpSpPr>
        <p:pic>
          <p:nvPicPr>
            <p:cNvPr id="18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1" r="76194"/>
            <a:stretch/>
          </p:blipFill>
          <p:spPr bwMode="auto">
            <a:xfrm>
              <a:off x="1096320" y="2362827"/>
              <a:ext cx="558717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8" r="83821"/>
            <a:stretch/>
          </p:blipFill>
          <p:spPr bwMode="auto">
            <a:xfrm>
              <a:off x="1701771" y="2362827"/>
              <a:ext cx="405521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22" r="63251"/>
            <a:stretch/>
          </p:blipFill>
          <p:spPr bwMode="auto">
            <a:xfrm>
              <a:off x="30749" y="2258467"/>
              <a:ext cx="1000284" cy="1688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347" y="256029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965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currentImg" descr="http://img.diytrade.com/smimg/1641375/33268839-2163843-0/nn/c562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7" r="12650"/>
            <a:stretch/>
          </p:blipFill>
          <p:spPr bwMode="auto">
            <a:xfrm>
              <a:off x="4020524" y="222098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1642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410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960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610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437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currentImg" descr="http://img3.99114.com/group1/M00/94/CA/wKgGMFVA3VyAJbRTAAA8iva2Bgg399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0137" y="2578429"/>
              <a:ext cx="762944" cy="144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currentImg" descr="http://img.diytrade.com/smimg/1641375/33268839-2163843-0/nn/c562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7" r="12650"/>
            <a:stretch/>
          </p:blipFill>
          <p:spPr bwMode="auto">
            <a:xfrm>
              <a:off x="11318837" y="2220981"/>
              <a:ext cx="684879" cy="1829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圆角矩形 34"/>
            <p:cNvSpPr/>
            <p:nvPr/>
          </p:nvSpPr>
          <p:spPr bwMode="auto">
            <a:xfrm>
              <a:off x="1386636" y="3994459"/>
              <a:ext cx="729937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分板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 bwMode="auto">
            <a:xfrm>
              <a:off x="156337" y="4053150"/>
              <a:ext cx="990842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自动打线设备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39354" y="4377268"/>
              <a:ext cx="863747" cy="20800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1021512" y="5024429"/>
              <a:ext cx="1184088" cy="861774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 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。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84" name="Picture 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58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七边形 84"/>
            <p:cNvSpPr/>
            <p:nvPr/>
          </p:nvSpPr>
          <p:spPr bwMode="auto">
            <a:xfrm>
              <a:off x="343146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圆角矩形 86"/>
            <p:cNvSpPr/>
            <p:nvPr/>
          </p:nvSpPr>
          <p:spPr bwMode="auto">
            <a:xfrm>
              <a:off x="2168851" y="4066913"/>
              <a:ext cx="729937" cy="36000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电路板点锡膏设备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8" name="圆角矩形 87"/>
            <p:cNvSpPr/>
            <p:nvPr/>
          </p:nvSpPr>
          <p:spPr bwMode="auto">
            <a:xfrm>
              <a:off x="2223888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90" name="圆角矩形 89"/>
            <p:cNvSpPr/>
            <p:nvPr/>
          </p:nvSpPr>
          <p:spPr bwMode="auto">
            <a:xfrm>
              <a:off x="3058942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真空焊接设备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" name="圆角矩形 90"/>
            <p:cNvSpPr/>
            <p:nvPr/>
          </p:nvSpPr>
          <p:spPr bwMode="auto">
            <a:xfrm>
              <a:off x="2835506" y="5033844"/>
              <a:ext cx="1176807" cy="89126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</a:p>
          </p:txBody>
        </p:sp>
        <p:pic>
          <p:nvPicPr>
            <p:cNvPr id="92" name="Picture 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8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七边形 92"/>
            <p:cNvSpPr/>
            <p:nvPr/>
          </p:nvSpPr>
          <p:spPr bwMode="auto">
            <a:xfrm>
              <a:off x="2450524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 bwMode="auto">
            <a:xfrm>
              <a:off x="4020524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外壳达标</a:t>
              </a:r>
            </a:p>
          </p:txBody>
        </p:sp>
        <p:sp>
          <p:nvSpPr>
            <p:cNvPr id="96" name="圆角矩形 95"/>
            <p:cNvSpPr/>
            <p:nvPr/>
          </p:nvSpPr>
          <p:spPr bwMode="auto">
            <a:xfrm>
              <a:off x="4029525" y="4410055"/>
              <a:ext cx="1046257" cy="56961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产品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SN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条码对接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</a:p>
          </p:txBody>
        </p:sp>
        <p:sp>
          <p:nvSpPr>
            <p:cNvPr id="98" name="圆角矩形 97"/>
            <p:cNvSpPr/>
            <p:nvPr/>
          </p:nvSpPr>
          <p:spPr bwMode="auto">
            <a:xfrm>
              <a:off x="5214376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外壳等离子清洗</a:t>
              </a:r>
            </a:p>
          </p:txBody>
        </p:sp>
        <p:sp>
          <p:nvSpPr>
            <p:cNvPr id="99" name="圆角矩形 98"/>
            <p:cNvSpPr/>
            <p:nvPr/>
          </p:nvSpPr>
          <p:spPr bwMode="auto">
            <a:xfrm>
              <a:off x="4992874" y="5085478"/>
              <a:ext cx="1259231" cy="83962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</a:p>
          </p:txBody>
        </p:sp>
        <p:pic>
          <p:nvPicPr>
            <p:cNvPr id="100" name="Picture 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929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七边形 100"/>
            <p:cNvSpPr/>
            <p:nvPr/>
          </p:nvSpPr>
          <p:spPr bwMode="auto">
            <a:xfrm>
              <a:off x="4705295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8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 bwMode="auto">
            <a:xfrm>
              <a:off x="6273913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电路板点胶机</a:t>
              </a:r>
            </a:p>
          </p:txBody>
        </p:sp>
        <p:sp>
          <p:nvSpPr>
            <p:cNvPr id="105" name="圆角矩形 104"/>
            <p:cNvSpPr/>
            <p:nvPr/>
          </p:nvSpPr>
          <p:spPr bwMode="auto">
            <a:xfrm>
              <a:off x="7213633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外壳压合</a:t>
              </a: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6301382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7272269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9" name="圆角矩形 108"/>
            <p:cNvSpPr/>
            <p:nvPr/>
          </p:nvSpPr>
          <p:spPr bwMode="auto">
            <a:xfrm>
              <a:off x="8245083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灌胶自动设备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" name="圆角矩形 109"/>
            <p:cNvSpPr/>
            <p:nvPr/>
          </p:nvSpPr>
          <p:spPr bwMode="auto">
            <a:xfrm>
              <a:off x="8002206" y="5085478"/>
              <a:ext cx="1259231" cy="83962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增加固定扫描枪自动采集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2.PLC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改造，管控启停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3.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</a:p>
          </p:txBody>
        </p:sp>
        <p:pic>
          <p:nvPicPr>
            <p:cNvPr id="111" name="Picture 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046" y="1793097"/>
              <a:ext cx="817127" cy="638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七边形 111"/>
            <p:cNvSpPr/>
            <p:nvPr/>
          </p:nvSpPr>
          <p:spPr bwMode="auto">
            <a:xfrm>
              <a:off x="7603412" y="1146168"/>
              <a:ext cx="568173" cy="445520"/>
            </a:xfrm>
            <a:prstGeom prst="heptago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000" dirty="0"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" name="圆角矩形 114"/>
            <p:cNvSpPr/>
            <p:nvPr/>
          </p:nvSpPr>
          <p:spPr bwMode="auto">
            <a:xfrm>
              <a:off x="9294444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吸泡自动设备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圆角矩形 115"/>
            <p:cNvSpPr/>
            <p:nvPr/>
          </p:nvSpPr>
          <p:spPr bwMode="auto">
            <a:xfrm>
              <a:off x="10343805" y="4053150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烘烤固化设备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" name="圆角矩形 116"/>
            <p:cNvSpPr/>
            <p:nvPr/>
          </p:nvSpPr>
          <p:spPr bwMode="auto">
            <a:xfrm>
              <a:off x="9294444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18" name="圆角矩形 117"/>
            <p:cNvSpPr/>
            <p:nvPr/>
          </p:nvSpPr>
          <p:spPr bwMode="auto">
            <a:xfrm>
              <a:off x="10343805" y="4499508"/>
              <a:ext cx="729937" cy="3653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20" name="圆角矩形 119"/>
            <p:cNvSpPr/>
            <p:nvPr/>
          </p:nvSpPr>
          <p:spPr bwMode="auto">
            <a:xfrm>
              <a:off x="11296307" y="4066913"/>
              <a:ext cx="729937" cy="365370"/>
            </a:xfrm>
            <a:prstGeom prst="round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</a:rPr>
                <a:t>测试设备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圆角矩形 120"/>
            <p:cNvSpPr/>
            <p:nvPr/>
          </p:nvSpPr>
          <p:spPr bwMode="auto">
            <a:xfrm>
              <a:off x="11284981" y="5030822"/>
              <a:ext cx="907019" cy="81544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1.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测试数据与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MES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对接交互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2.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</a:t>
              </a: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OEE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129" name="直接连接符 128"/>
            <p:cNvCxnSpPr/>
            <p:nvPr/>
          </p:nvCxnSpPr>
          <p:spPr>
            <a:xfrm>
              <a:off x="1608852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3377493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5579344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8613593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11692151" y="4358901"/>
              <a:ext cx="2108" cy="6719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标题 1">
            <a:extLst>
              <a:ext uri="{FF2B5EF4-FFF2-40B4-BE49-F238E27FC236}">
                <a16:creationId xmlns:a16="http://schemas.microsoft.com/office/drawing/2014/main" id="{803349AE-17E2-4E48-8A9B-72B97A8409BA}"/>
              </a:ext>
            </a:extLst>
          </p:cNvPr>
          <p:cNvSpPr txBox="1">
            <a:spLocks/>
          </p:cNvSpPr>
          <p:nvPr/>
        </p:nvSpPr>
        <p:spPr>
          <a:xfrm>
            <a:off x="588151" y="184053"/>
            <a:ext cx="11268886" cy="63552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+mj-lt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dirty="0"/>
              <a:t>生产工序管理应用场景</a:t>
            </a:r>
          </a:p>
        </p:txBody>
      </p:sp>
    </p:spTree>
    <p:extLst>
      <p:ext uri="{BB962C8B-B14F-4D97-AF65-F5344CB8AC3E}">
        <p14:creationId xmlns:p14="http://schemas.microsoft.com/office/powerpoint/2010/main" val="27366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56891" y="716681"/>
            <a:ext cx="9368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目前晶圆物料都是基于晶圆批次，无法查询到单个产品在载具或者晶圆上的位置、具体的晶圆片号等信息。仅可以追溯整个批次的前后工站生产所使用的机台号码、生产时间、所使用物料等信息，不能追溯到单板的具体生产情况，使得追溯具备局限性。</a:t>
            </a:r>
            <a:endParaRPr lang="en-US" altLang="zh-CN" dirty="0"/>
          </a:p>
        </p:txBody>
      </p:sp>
      <p:sp>
        <p:nvSpPr>
          <p:cNvPr id="14" name="矩形 13"/>
          <p:cNvSpPr/>
          <p:nvPr/>
        </p:nvSpPr>
        <p:spPr>
          <a:xfrm>
            <a:off x="256890" y="5574477"/>
            <a:ext cx="2905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单板追溯方法：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采用基于载具二维码追溯单板，可对单板所用单颗</a:t>
            </a:r>
            <a:r>
              <a: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IC</a:t>
            </a: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进行追溯，后期可追溯芯片在晶圆的位置、晶圆层数等信息，提高追溯的深度。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695419" y="1433340"/>
            <a:ext cx="3327073" cy="491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Step1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：在载具边缘盖印二维码，使得每块载具的二维码唯一；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Step2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：载具根据行列数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系统生成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固定格式的空白坐标图；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Step3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：在贴片工站上，贴片系统将此基板边缘二维码和晶圆批次号绑定在一起放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内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内，并自动生成坐标图；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Step4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</a:t>
            </a: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在贴片工站贴晶圆时，将晶圆信息和二维码系统连接并生成一份数据报告，上传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至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坐标图内；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Step5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</a:t>
            </a: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内的坐标图里，每一颗</a:t>
            </a: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IC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都有在前工站记录的唯一内容。该内容在打标工站会通过识别边缘二维码调出，之后被机台自动下载，机台将字符串内容以二维码形式进行打标；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Step6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</a:t>
            </a:r>
            <a:r>
              <a: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后续每个工站生产前会读取载具边缘的二维码，然后将每个单板生产的数据上传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至</a:t>
            </a:r>
            <a:r>
              <a:rPr lang="en-US" altLang="zh-CN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</a:t>
            </a:r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生产坐标图内对应的位置，外壳打标后，每个产品表面都有一个唯一的二维码，该二维码用来追溯单块产品的生产情况。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16560" y="569494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载具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10158" y="1867077"/>
            <a:ext cx="8343028" cy="3516120"/>
            <a:chOff x="310157" y="2082977"/>
            <a:chExt cx="9432093" cy="3975100"/>
          </a:xfrm>
        </p:grpSpPr>
        <p:grpSp>
          <p:nvGrpSpPr>
            <p:cNvPr id="16" name="组合 15"/>
            <p:cNvGrpSpPr/>
            <p:nvPr/>
          </p:nvGrpSpPr>
          <p:grpSpPr>
            <a:xfrm>
              <a:off x="310157" y="2082977"/>
              <a:ext cx="9432093" cy="3975100"/>
              <a:chOff x="355599" y="825500"/>
              <a:chExt cx="9432093" cy="397510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355599" y="825500"/>
                <a:ext cx="9432093" cy="39751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876300" y="11557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1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876300" y="29972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6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848100" y="11557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2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848100" y="29972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5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718300" y="11557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3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718300" y="2997200"/>
                <a:ext cx="2565400" cy="13843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4</a:t>
                </a:r>
                <a:endParaRPr lang="zh-CN" altLang="en-US" sz="20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pic>
            <p:nvPicPr>
              <p:cNvPr id="11" name="Picture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500" y="1188873"/>
                <a:ext cx="376653" cy="371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47370" y="4010306"/>
                <a:ext cx="376653" cy="371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文本框 19"/>
            <p:cNvSpPr txBox="1"/>
            <p:nvPr/>
          </p:nvSpPr>
          <p:spPr>
            <a:xfrm>
              <a:off x="1764744" y="331610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36544" y="331610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44543" y="331610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64744" y="514033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736543" y="514033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44543" y="514033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单板</a:t>
              </a:r>
            </a:p>
          </p:txBody>
        </p:sp>
      </p:grpSp>
      <p:cxnSp>
        <p:nvCxnSpPr>
          <p:cNvPr id="18" name="直接箭头连接符 17"/>
          <p:cNvCxnSpPr/>
          <p:nvPr/>
        </p:nvCxnSpPr>
        <p:spPr>
          <a:xfrm>
            <a:off x="6664060" y="5233572"/>
            <a:ext cx="952500" cy="558977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892" y="2352661"/>
            <a:ext cx="497536" cy="54136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94" y="2352661"/>
            <a:ext cx="497536" cy="54136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093" y="2352661"/>
            <a:ext cx="497536" cy="54136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953" y="4030059"/>
            <a:ext cx="497536" cy="54136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03" y="4030059"/>
            <a:ext cx="497536" cy="54136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07" y="4030059"/>
            <a:ext cx="497536" cy="5413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单板追溯方法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57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44" y="1148898"/>
            <a:ext cx="10693311" cy="45602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62398" y="2919752"/>
            <a:ext cx="4954289" cy="2844018"/>
          </a:xfrm>
          <a:prstGeom prst="rect">
            <a:avLst/>
          </a:prstGeom>
          <a:noFill/>
          <a:ln w="57150">
            <a:solidFill>
              <a:schemeClr val="accent1"/>
            </a:solidFill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82954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693294" y="2919752"/>
            <a:ext cx="4954289" cy="2111468"/>
          </a:xfrm>
          <a:prstGeom prst="rect">
            <a:avLst/>
          </a:prstGeom>
          <a:noFill/>
          <a:ln w="57150">
            <a:solidFill>
              <a:schemeClr val="accent1"/>
            </a:solidFill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prstTxWarp prst="textNoShape">
              <a:avLst/>
            </a:prstTxWarp>
          </a:bodyPr>
          <a:lstStyle/>
          <a:p>
            <a:pPr algn="ctr" defTabSz="82954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323" y="5270959"/>
            <a:ext cx="380279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zh-CN" altLang="en-US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谱系树（</a:t>
            </a:r>
            <a:r>
              <a:rPr lang="en-US" altLang="zh-CN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BOM</a:t>
            </a:r>
            <a:r>
              <a:rPr lang="zh-CN" altLang="en-US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结构展开</a:t>
            </a:r>
            <a:r>
              <a:rPr lang="en-US" altLang="zh-CN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)</a:t>
            </a:r>
            <a:endParaRPr lang="en-US" sz="2177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24189" y="2919752"/>
            <a:ext cx="315117" cy="210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77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Narrow"/>
              </a:rPr>
              <a:t>人机料法环</a:t>
            </a:r>
            <a:endParaRPr lang="en-US" sz="2177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Narrow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功能设计 </a:t>
            </a:r>
            <a:r>
              <a:rPr lang="en-US" altLang="zh-CN" b="1" dirty="0"/>
              <a:t>– </a:t>
            </a:r>
            <a:r>
              <a:rPr lang="zh-CN" altLang="en-US" b="1" dirty="0"/>
              <a:t>生产追溯</a:t>
            </a:r>
          </a:p>
        </p:txBody>
      </p:sp>
    </p:spTree>
    <p:extLst>
      <p:ext uri="{BB962C8B-B14F-4D97-AF65-F5344CB8AC3E}">
        <p14:creationId xmlns:p14="http://schemas.microsoft.com/office/powerpoint/2010/main" val="2181538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35122C44-970F-4CE3-8EFC-33C8D2D8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607" y="1842638"/>
            <a:ext cx="6083039" cy="3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1633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4" name="Text Box 534">
            <a:extLst>
              <a:ext uri="{FF2B5EF4-FFF2-40B4-BE49-F238E27FC236}">
                <a16:creationId xmlns:a16="http://schemas.microsoft.com/office/drawing/2014/main" id="{5D0222C8-77B0-402B-B4CA-D5C51FDD9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8503" y="2257391"/>
            <a:ext cx="2419391" cy="42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2177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8" name="Rectangle 538">
            <a:extLst>
              <a:ext uri="{FF2B5EF4-FFF2-40B4-BE49-F238E27FC236}">
                <a16:creationId xmlns:a16="http://schemas.microsoft.com/office/drawing/2014/main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2720" y="1655792"/>
            <a:ext cx="2490050" cy="442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完工下线触发报检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获取质量检验结论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系统计算上架库位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执行入库任务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任务状态回写</a:t>
            </a: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MES</a:t>
            </a:r>
            <a:endParaRPr lang="zh-CN" altLang="en-AU" sz="16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0" name="文本框 539">
            <a:extLst>
              <a:ext uri="{FF2B5EF4-FFF2-40B4-BE49-F238E27FC236}">
                <a16:creationId xmlns:a16="http://schemas.microsoft.com/office/drawing/2014/main" id="{BE54CE6A-1475-42AE-96EC-D61EA2126AC4}"/>
              </a:ext>
            </a:extLst>
          </p:cNvPr>
          <p:cNvSpPr txBox="1"/>
          <p:nvPr/>
        </p:nvSpPr>
        <p:spPr>
          <a:xfrm>
            <a:off x="1625308" y="2976977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生产完工下线</a:t>
            </a:r>
          </a:p>
        </p:txBody>
      </p:sp>
      <p:sp>
        <p:nvSpPr>
          <p:cNvPr id="542" name="箭头: 右 541">
            <a:extLst>
              <a:ext uri="{FF2B5EF4-FFF2-40B4-BE49-F238E27FC236}">
                <a16:creationId xmlns:a16="http://schemas.microsoft.com/office/drawing/2014/main" id="{5D3D9CD1-78D6-44E5-A131-04285B534EB2}"/>
              </a:ext>
            </a:extLst>
          </p:cNvPr>
          <p:cNvSpPr/>
          <p:nvPr/>
        </p:nvSpPr>
        <p:spPr>
          <a:xfrm>
            <a:off x="3355644" y="1975485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712641C3-29BC-419F-AFF3-2E8FB69EFB3A}"/>
              </a:ext>
            </a:extLst>
          </p:cNvPr>
          <p:cNvSpPr txBox="1"/>
          <p:nvPr/>
        </p:nvSpPr>
        <p:spPr>
          <a:xfrm>
            <a:off x="4680937" y="2976977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入库质量检验</a:t>
            </a:r>
          </a:p>
        </p:txBody>
      </p:sp>
      <p:sp>
        <p:nvSpPr>
          <p:cNvPr id="555" name="箭头: 右 554">
            <a:extLst>
              <a:ext uri="{FF2B5EF4-FFF2-40B4-BE49-F238E27FC236}">
                <a16:creationId xmlns:a16="http://schemas.microsoft.com/office/drawing/2014/main" id="{E4D5000B-EB99-4072-9EB2-C0CC766B367D}"/>
              </a:ext>
            </a:extLst>
          </p:cNvPr>
          <p:cNvSpPr/>
          <p:nvPr/>
        </p:nvSpPr>
        <p:spPr>
          <a:xfrm rot="10800000">
            <a:off x="2965740" y="4732871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7" name="Picture 582" descr="图片3">
            <a:extLst>
              <a:ext uri="{FF2B5EF4-FFF2-40B4-BE49-F238E27FC236}">
                <a16:creationId xmlns:a16="http://schemas.microsoft.com/office/drawing/2014/main" id="{2D238756-71E2-495C-B9BA-1B2473F0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197" y="4340211"/>
            <a:ext cx="1916386" cy="99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" name="文本框 557">
            <a:extLst>
              <a:ext uri="{FF2B5EF4-FFF2-40B4-BE49-F238E27FC236}">
                <a16:creationId xmlns:a16="http://schemas.microsoft.com/office/drawing/2014/main" id="{BCCE84BF-7B20-4B0B-B169-4BC29900C4FB}"/>
              </a:ext>
            </a:extLst>
          </p:cNvPr>
          <p:cNvSpPr txBox="1"/>
          <p:nvPr/>
        </p:nvSpPr>
        <p:spPr>
          <a:xfrm>
            <a:off x="4705483" y="5741989"/>
            <a:ext cx="1024639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执行入库</a:t>
            </a:r>
          </a:p>
        </p:txBody>
      </p:sp>
      <p:sp>
        <p:nvSpPr>
          <p:cNvPr id="559" name="箭头: 右 558">
            <a:extLst>
              <a:ext uri="{FF2B5EF4-FFF2-40B4-BE49-F238E27FC236}">
                <a16:creationId xmlns:a16="http://schemas.microsoft.com/office/drawing/2014/main" id="{4F7749BC-BBEB-45CD-A002-DF6F746955CF}"/>
              </a:ext>
            </a:extLst>
          </p:cNvPr>
          <p:cNvSpPr/>
          <p:nvPr/>
        </p:nvSpPr>
        <p:spPr>
          <a:xfrm rot="5400000">
            <a:off x="7597123" y="3481269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0" name="Picture 91">
            <a:extLst>
              <a:ext uri="{FF2B5EF4-FFF2-40B4-BE49-F238E27FC236}">
                <a16:creationId xmlns:a16="http://schemas.microsoft.com/office/drawing/2014/main" id="{44063698-0C2E-4A99-BEB0-3DDB192B9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85" y="4038902"/>
            <a:ext cx="1598991" cy="1540554"/>
          </a:xfrm>
          <a:prstGeom prst="rect">
            <a:avLst/>
          </a:prstGeom>
        </p:spPr>
      </p:pic>
      <p:sp>
        <p:nvSpPr>
          <p:cNvPr id="561" name="箭头: 右 560">
            <a:extLst>
              <a:ext uri="{FF2B5EF4-FFF2-40B4-BE49-F238E27FC236}">
                <a16:creationId xmlns:a16="http://schemas.microsoft.com/office/drawing/2014/main" id="{DED5D202-619E-4F95-A174-5CDCF14DC493}"/>
              </a:ext>
            </a:extLst>
          </p:cNvPr>
          <p:cNvSpPr/>
          <p:nvPr/>
        </p:nvSpPr>
        <p:spPr>
          <a:xfrm rot="10800000">
            <a:off x="6428512" y="4755110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D60BAEA3-6520-4AB8-9B1F-C275180CC1A7}"/>
              </a:ext>
            </a:extLst>
          </p:cNvPr>
          <p:cNvSpPr txBox="1"/>
          <p:nvPr/>
        </p:nvSpPr>
        <p:spPr>
          <a:xfrm>
            <a:off x="1447016" y="5741989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任务状态回写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C6E8DADB-81DA-4897-A3C3-896D2DC88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64" y="1655792"/>
            <a:ext cx="1204076" cy="127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EE8F65-B892-45FB-BA62-DD2EDE7B0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572" y="4299266"/>
            <a:ext cx="1306914" cy="1163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60A660-4DF4-4A61-9794-2F7F07F2F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991" y="1466642"/>
            <a:ext cx="1307485" cy="14851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D84578-1129-438F-94A2-07C4AD6AB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05" y="1459452"/>
            <a:ext cx="1609981" cy="1536118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C2CB1164-564F-4744-9799-F868B70DDBD2}"/>
              </a:ext>
            </a:extLst>
          </p:cNvPr>
          <p:cNvSpPr/>
          <p:nvPr/>
        </p:nvSpPr>
        <p:spPr>
          <a:xfrm>
            <a:off x="6273513" y="1954805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850D979-8096-4D26-B97E-410FC5A7CA2F}"/>
              </a:ext>
            </a:extLst>
          </p:cNvPr>
          <p:cNvSpPr txBox="1"/>
          <p:nvPr/>
        </p:nvSpPr>
        <p:spPr>
          <a:xfrm>
            <a:off x="7687541" y="5741938"/>
            <a:ext cx="1444626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系统计算库位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应用场景</a:t>
            </a:r>
            <a:r>
              <a:rPr lang="en-US" altLang="zh-CN" b="1" dirty="0"/>
              <a:t> – </a:t>
            </a:r>
            <a:r>
              <a:rPr lang="zh-CN" altLang="en-US" b="1" dirty="0"/>
              <a:t>完工入库</a:t>
            </a:r>
          </a:p>
        </p:txBody>
      </p:sp>
    </p:spTree>
    <p:extLst>
      <p:ext uri="{BB962C8B-B14F-4D97-AF65-F5344CB8AC3E}">
        <p14:creationId xmlns:p14="http://schemas.microsoft.com/office/powerpoint/2010/main" val="94961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34" y="819573"/>
            <a:ext cx="6968332" cy="321896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AB17BE6-3120-4623-BD1F-FE79D5EF167E}"/>
              </a:ext>
            </a:extLst>
          </p:cNvPr>
          <p:cNvSpPr/>
          <p:nvPr/>
        </p:nvSpPr>
        <p:spPr>
          <a:xfrm>
            <a:off x="373800" y="5344762"/>
            <a:ext cx="3390139" cy="105849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获取质量检验合格结论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系统计算上架库位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执行入库任务并回写任务状态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D23D9A-0969-49FC-91A0-8ED7A665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1" y="819573"/>
            <a:ext cx="2165903" cy="41520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功能设计</a:t>
            </a:r>
            <a:r>
              <a:rPr lang="en-US" altLang="zh-CN" b="1" dirty="0"/>
              <a:t> – </a:t>
            </a:r>
            <a:r>
              <a:rPr lang="zh-CN" altLang="en-US" b="1" dirty="0"/>
              <a:t>完工入库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43D9E0-9051-49DF-BDC3-C180D875A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80"/>
          <a:stretch/>
        </p:blipFill>
        <p:spPr>
          <a:xfrm>
            <a:off x="5785103" y="3290799"/>
            <a:ext cx="5817934" cy="34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75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35122C44-970F-4CE3-8EFC-33C8D2D8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607" y="1842638"/>
            <a:ext cx="6083039" cy="3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1633" b="1">
              <a:solidFill>
                <a:srgbClr val="000000"/>
              </a:solidFill>
              <a:latin typeface="Arial" charset="0"/>
              <a:ea typeface="幼圆"/>
            </a:endParaRPr>
          </a:p>
        </p:txBody>
      </p:sp>
      <p:sp>
        <p:nvSpPr>
          <p:cNvPr id="538" name="Rectangle 538">
            <a:extLst>
              <a:ext uri="{FF2B5EF4-FFF2-40B4-BE49-F238E27FC236}">
                <a16:creationId xmlns:a16="http://schemas.microsoft.com/office/drawing/2014/main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5231" y="1285574"/>
            <a:ext cx="2490050" cy="543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仓储能力管理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 库龄管理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    有效期管理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批次管理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库位管理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33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33" dirty="0">
                <a:latin typeface="微软雅黑" pitchFamily="34" charset="-122"/>
                <a:ea typeface="微软雅黑" pitchFamily="34" charset="-122"/>
              </a:rPr>
              <a:t>盘点管理</a:t>
            </a: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tabLst>
                <a:tab pos="672565" algn="l"/>
              </a:tabLst>
            </a:pPr>
            <a:endParaRPr lang="en-US" altLang="zh-CN" sz="1633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Picture 2" descr="C:\Users\sychen\Pictures\UnitLoadASRS.jpg">
            <a:extLst>
              <a:ext uri="{FF2B5EF4-FFF2-40B4-BE49-F238E27FC236}">
                <a16:creationId xmlns:a16="http://schemas.microsoft.com/office/drawing/2014/main" id="{F784F89C-A4D2-4C43-B8EE-CDCCB40A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25" y="2298272"/>
            <a:ext cx="3015275" cy="22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>
            <a:extLst>
              <a:ext uri="{FF2B5EF4-FFF2-40B4-BE49-F238E27FC236}">
                <a16:creationId xmlns:a16="http://schemas.microsoft.com/office/drawing/2014/main" id="{DDD58906-CE52-4A84-9120-DEA7513B8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66" y="1479678"/>
            <a:ext cx="1195294" cy="119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EE1BFEAB-A73D-4E2D-B26F-1DF83E5D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65" y="3321497"/>
            <a:ext cx="1195294" cy="119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id="{94783E9E-7E12-4DFC-90E7-1F51C365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64" y="4877367"/>
            <a:ext cx="1195294" cy="119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6144BFDC-E6CD-419D-BC61-DBE9D186CD62}"/>
              </a:ext>
            </a:extLst>
          </p:cNvPr>
          <p:cNvSpPr/>
          <p:nvPr/>
        </p:nvSpPr>
        <p:spPr>
          <a:xfrm rot="19854179">
            <a:off x="2805089" y="2705222"/>
            <a:ext cx="1733668" cy="259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1430858-894D-4424-86D9-9582E05CBEFF}"/>
              </a:ext>
            </a:extLst>
          </p:cNvPr>
          <p:cNvSpPr/>
          <p:nvPr/>
        </p:nvSpPr>
        <p:spPr>
          <a:xfrm>
            <a:off x="3137961" y="3773217"/>
            <a:ext cx="1129991" cy="296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28873D5-CAAA-480B-AE07-CD9878B19D9D}"/>
              </a:ext>
            </a:extLst>
          </p:cNvPr>
          <p:cNvSpPr/>
          <p:nvPr/>
        </p:nvSpPr>
        <p:spPr>
          <a:xfrm rot="1957161">
            <a:off x="2808599" y="4841578"/>
            <a:ext cx="1725867" cy="30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BFDEA-6276-40BC-903D-420D39FF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859" y="1573910"/>
            <a:ext cx="2523357" cy="1187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EE056D-AA6F-4A8C-9571-5CAE6D57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860" y="3417309"/>
            <a:ext cx="2490050" cy="11878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7E856E-158D-4109-A8F4-A6D1C2C29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859" y="5069568"/>
            <a:ext cx="2564220" cy="103688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FB66CE5-E222-4E99-9A36-E5D84D93F0A2}"/>
              </a:ext>
            </a:extLst>
          </p:cNvPr>
          <p:cNvCxnSpPr/>
          <p:nvPr/>
        </p:nvCxnSpPr>
        <p:spPr>
          <a:xfrm>
            <a:off x="5830358" y="2097690"/>
            <a:ext cx="889501" cy="286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B51399A-AFFA-4E0A-BEEE-23849278AAB8}"/>
              </a:ext>
            </a:extLst>
          </p:cNvPr>
          <p:cNvCxnSpPr>
            <a:cxnSpLocks/>
          </p:cNvCxnSpPr>
          <p:nvPr/>
        </p:nvCxnSpPr>
        <p:spPr>
          <a:xfrm>
            <a:off x="5824788" y="2079486"/>
            <a:ext cx="820789" cy="1820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BFC21C0-B07F-4CCC-80FD-79DC0274132B}"/>
              </a:ext>
            </a:extLst>
          </p:cNvPr>
          <p:cNvCxnSpPr>
            <a:cxnSpLocks/>
          </p:cNvCxnSpPr>
          <p:nvPr/>
        </p:nvCxnSpPr>
        <p:spPr>
          <a:xfrm flipH="1">
            <a:off x="5634916" y="2638779"/>
            <a:ext cx="15939" cy="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EF9883A-4217-4916-B119-FF7F5A3EF55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830359" y="2079485"/>
            <a:ext cx="815218" cy="3384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41F45D9-2877-4D06-A9BF-7CAF67E39DF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756076" y="2167839"/>
            <a:ext cx="963784" cy="1947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4EA2FD1-44C9-4EAC-9E2D-977416B0DC6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756076" y="4011238"/>
            <a:ext cx="963784" cy="103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FBB77B5-DBB3-440B-AF49-03A2F35345E6}"/>
              </a:ext>
            </a:extLst>
          </p:cNvPr>
          <p:cNvCxnSpPr>
            <a:cxnSpLocks/>
          </p:cNvCxnSpPr>
          <p:nvPr/>
        </p:nvCxnSpPr>
        <p:spPr>
          <a:xfrm>
            <a:off x="5781803" y="4114928"/>
            <a:ext cx="863775" cy="1634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ABC1140-6F36-4044-A173-1557D6E2E37F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>
            <a:off x="5830358" y="5477174"/>
            <a:ext cx="889501" cy="110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59B24B1-04CD-412A-976B-C840903E546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830358" y="2453876"/>
            <a:ext cx="889501" cy="3023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A0BFFA2-CF97-4DCA-846E-BD7866AC84F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830358" y="4400521"/>
            <a:ext cx="910994" cy="1076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应用场景 </a:t>
            </a:r>
            <a:r>
              <a:rPr lang="en-US" altLang="zh-CN" b="1" dirty="0"/>
              <a:t>– </a:t>
            </a:r>
            <a:r>
              <a:rPr lang="zh-CN" altLang="en-US" b="1" dirty="0"/>
              <a:t>库存管理</a:t>
            </a:r>
          </a:p>
        </p:txBody>
      </p:sp>
    </p:spTree>
    <p:extLst>
      <p:ext uri="{BB962C8B-B14F-4D97-AF65-F5344CB8AC3E}">
        <p14:creationId xmlns:p14="http://schemas.microsoft.com/office/powerpoint/2010/main" val="3921258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454157"/>
              </p:ext>
            </p:extLst>
          </p:nvPr>
        </p:nvGraphicFramePr>
        <p:xfrm>
          <a:off x="315582" y="1924158"/>
          <a:ext cx="11560836" cy="388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43897495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260527648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4181505847"/>
                    </a:ext>
                  </a:extLst>
                </a:gridCol>
                <a:gridCol w="963403">
                  <a:extLst>
                    <a:ext uri="{9D8B030D-6E8A-4147-A177-3AD203B41FA5}">
                      <a16:colId xmlns:a16="http://schemas.microsoft.com/office/drawing/2014/main" val="207638241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项目启动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蓝图设计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详细设计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系统开发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系统测试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实际导入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系统试运行</a:t>
                      </a:r>
                      <a:endParaRPr lang="de-DE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70086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系统全面上线</a:t>
                      </a:r>
                      <a:endParaRPr lang="de-DE" altLang="zh-CN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陪产</a:t>
                      </a:r>
                      <a:endParaRPr lang="de-DE" sz="12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6749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1" marR="68571" marT="34290" marB="3429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34962" y="750345"/>
            <a:ext cx="121906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整体项目预计</a:t>
            </a:r>
            <a:r>
              <a:rPr lang="en-US" altLang="zh-CN" sz="1400" dirty="0">
                <a:cs typeface="+mn-ea"/>
                <a:sym typeface="+mn-lt"/>
              </a:rPr>
              <a:t>2020</a:t>
            </a:r>
            <a:r>
              <a:rPr lang="zh-CN" altLang="zh-CN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10</a:t>
            </a:r>
            <a:r>
              <a:rPr lang="zh-CN" altLang="zh-CN" sz="1400" dirty="0">
                <a:cs typeface="+mn-ea"/>
                <a:sym typeface="+mn-lt"/>
              </a:rPr>
              <a:t>月</a:t>
            </a:r>
            <a:r>
              <a:rPr lang="en-US" altLang="zh-CN" sz="1400" dirty="0">
                <a:cs typeface="+mn-ea"/>
                <a:sym typeface="+mn-lt"/>
              </a:rPr>
              <a:t>8</a:t>
            </a:r>
            <a:r>
              <a:rPr lang="zh-CN" altLang="en-US" sz="1400" dirty="0">
                <a:cs typeface="+mn-ea"/>
                <a:sym typeface="+mn-lt"/>
              </a:rPr>
              <a:t>日</a:t>
            </a:r>
            <a:r>
              <a:rPr lang="zh-CN" altLang="zh-CN" sz="1400" dirty="0">
                <a:cs typeface="+mn-ea"/>
                <a:sym typeface="+mn-lt"/>
              </a:rPr>
              <a:t>开始</a:t>
            </a:r>
            <a:r>
              <a:rPr lang="zh-CN" altLang="en-US" sz="1400" dirty="0">
                <a:cs typeface="+mn-ea"/>
                <a:sym typeface="+mn-lt"/>
              </a:rPr>
              <a:t>启动</a:t>
            </a:r>
            <a:r>
              <a:rPr lang="zh-CN" altLang="zh-CN" sz="1400" dirty="0">
                <a:cs typeface="+mn-ea"/>
                <a:sym typeface="+mn-lt"/>
              </a:rPr>
              <a:t>，</a:t>
            </a:r>
            <a:r>
              <a:rPr lang="zh-CN" altLang="en-US" sz="1400" dirty="0">
                <a:cs typeface="+mn-ea"/>
                <a:sym typeface="+mn-lt"/>
              </a:rPr>
              <a:t>一阶段实现：</a:t>
            </a:r>
            <a:r>
              <a:rPr lang="en-US" altLang="zh-CN" sz="1400" dirty="0">
                <a:cs typeface="+mn-ea"/>
                <a:sym typeface="+mn-lt"/>
              </a:rPr>
              <a:t>2021</a:t>
            </a:r>
            <a:r>
              <a:rPr lang="zh-CN" altLang="en-US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4</a:t>
            </a:r>
            <a:r>
              <a:rPr lang="zh-CN" altLang="zh-CN" sz="1400" dirty="0">
                <a:cs typeface="+mn-ea"/>
                <a:sym typeface="+mn-lt"/>
              </a:rPr>
              <a:t>月</a:t>
            </a:r>
            <a:r>
              <a:rPr lang="zh-CN" altLang="en-US" sz="1400" dirty="0">
                <a:cs typeface="+mn-ea"/>
                <a:sym typeface="+mn-lt"/>
              </a:rPr>
              <a:t>开始</a:t>
            </a:r>
            <a:r>
              <a:rPr lang="en-US" altLang="zh-CN" sz="1400" dirty="0">
                <a:cs typeface="+mn-ea"/>
                <a:sym typeface="+mn-lt"/>
              </a:rPr>
              <a:t>UAT</a:t>
            </a:r>
            <a:r>
              <a:rPr lang="zh-CN" altLang="en-US" sz="1400" dirty="0">
                <a:cs typeface="+mn-ea"/>
                <a:sym typeface="+mn-lt"/>
              </a:rPr>
              <a:t>测试，至</a:t>
            </a:r>
            <a:r>
              <a:rPr lang="en-US" altLang="zh-CN" sz="1400" dirty="0">
                <a:cs typeface="+mn-ea"/>
                <a:sym typeface="+mn-lt"/>
              </a:rPr>
              <a:t>2021</a:t>
            </a:r>
            <a:r>
              <a:rPr lang="zh-CN" altLang="en-US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5</a:t>
            </a:r>
            <a:r>
              <a:rPr lang="zh-CN" altLang="en-US" sz="1400" dirty="0">
                <a:cs typeface="+mn-ea"/>
                <a:sym typeface="+mn-lt"/>
              </a:rPr>
              <a:t>月正式试运行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二阶段实现：</a:t>
            </a:r>
            <a:r>
              <a:rPr lang="en-US" altLang="zh-CN" sz="1400" dirty="0">
                <a:cs typeface="+mn-ea"/>
                <a:sym typeface="+mn-lt"/>
              </a:rPr>
              <a:t> 2021</a:t>
            </a:r>
            <a:r>
              <a:rPr lang="zh-CN" altLang="en-US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5</a:t>
            </a:r>
            <a:r>
              <a:rPr lang="zh-CN" altLang="zh-CN" sz="1400" dirty="0">
                <a:cs typeface="+mn-ea"/>
                <a:sym typeface="+mn-lt"/>
              </a:rPr>
              <a:t>月</a:t>
            </a:r>
            <a:r>
              <a:rPr lang="zh-CN" altLang="en-US" sz="1400" dirty="0">
                <a:cs typeface="+mn-ea"/>
                <a:sym typeface="+mn-lt"/>
              </a:rPr>
              <a:t>开始</a:t>
            </a:r>
            <a:r>
              <a:rPr lang="en-US" altLang="zh-CN" sz="1400" dirty="0">
                <a:cs typeface="+mn-ea"/>
                <a:sym typeface="+mn-lt"/>
              </a:rPr>
              <a:t>UAT</a:t>
            </a:r>
            <a:r>
              <a:rPr lang="zh-CN" altLang="en-US" sz="1400" dirty="0">
                <a:cs typeface="+mn-ea"/>
                <a:sym typeface="+mn-lt"/>
              </a:rPr>
              <a:t>测试，至</a:t>
            </a:r>
            <a:r>
              <a:rPr lang="en-US" altLang="zh-CN" sz="1400" dirty="0">
                <a:cs typeface="+mn-ea"/>
                <a:sym typeface="+mn-lt"/>
              </a:rPr>
              <a:t>2021</a:t>
            </a:r>
            <a:r>
              <a:rPr lang="zh-CN" altLang="en-US" sz="1400" dirty="0">
                <a:cs typeface="+mn-ea"/>
                <a:sym typeface="+mn-lt"/>
              </a:rPr>
              <a:t>年</a:t>
            </a:r>
            <a:r>
              <a:rPr lang="en-US" altLang="zh-CN" sz="1400" dirty="0">
                <a:cs typeface="+mn-ea"/>
                <a:sym typeface="+mn-lt"/>
              </a:rPr>
              <a:t>6</a:t>
            </a:r>
            <a:r>
              <a:rPr lang="zh-CN" altLang="en-US" sz="1400" dirty="0">
                <a:cs typeface="+mn-ea"/>
                <a:sym typeface="+mn-lt"/>
              </a:rPr>
              <a:t>月正式试运行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项目历时</a:t>
            </a:r>
            <a:r>
              <a:rPr lang="en-US" altLang="zh-CN" sz="1400" dirty="0">
                <a:cs typeface="+mn-ea"/>
                <a:sym typeface="+mn-lt"/>
              </a:rPr>
              <a:t>9</a:t>
            </a:r>
            <a:r>
              <a:rPr lang="zh-CN" altLang="en-US" sz="1400" dirty="0">
                <a:cs typeface="+mn-ea"/>
                <a:sym typeface="+mn-lt"/>
              </a:rPr>
              <a:t>个月工期达成系统产线试运行</a:t>
            </a:r>
            <a:endParaRPr lang="zh-CN" altLang="zh-CN" sz="1400" dirty="0">
              <a:cs typeface="+mn-ea"/>
              <a:sym typeface="+mn-lt"/>
            </a:endParaRPr>
          </a:p>
        </p:txBody>
      </p:sp>
      <p:sp>
        <p:nvSpPr>
          <p:cNvPr id="7" name="Rechteck 91"/>
          <p:cNvSpPr/>
          <p:nvPr/>
        </p:nvSpPr>
        <p:spPr>
          <a:xfrm>
            <a:off x="1909584" y="2021574"/>
            <a:ext cx="638221" cy="307230"/>
          </a:xfrm>
          <a:prstGeom prst="rect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GB" sz="11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en-US" sz="1100" b="1" dirty="0">
                <a:solidFill>
                  <a:schemeClr val="tx1"/>
                </a:solidFill>
                <a:cs typeface="+mn-ea"/>
                <a:sym typeface="+mn-lt"/>
              </a:rPr>
              <a:t>/08</a:t>
            </a:r>
            <a:endParaRPr lang="en-GB" sz="11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Rechteck 91"/>
          <p:cNvSpPr/>
          <p:nvPr/>
        </p:nvSpPr>
        <p:spPr>
          <a:xfrm>
            <a:off x="2229394" y="2447660"/>
            <a:ext cx="1555922" cy="328049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/08</a:t>
            </a:r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-11/15</a:t>
            </a:r>
            <a:endParaRPr lang="en-GB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Rechteck 91"/>
          <p:cNvSpPr/>
          <p:nvPr/>
        </p:nvSpPr>
        <p:spPr>
          <a:xfrm>
            <a:off x="3785317" y="2894565"/>
            <a:ext cx="969563" cy="328225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11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/15-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12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15</a:t>
            </a:r>
            <a:endParaRPr lang="en-GB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hteck 91"/>
          <p:cNvSpPr/>
          <p:nvPr/>
        </p:nvSpPr>
        <p:spPr>
          <a:xfrm>
            <a:off x="7068312" y="3660048"/>
            <a:ext cx="935994" cy="409115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3</a:t>
            </a:r>
            <a:r>
              <a:rPr lang="en-US" sz="9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r>
              <a:rPr lang="en-GB" sz="900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r>
              <a:rPr lang="en-US" sz="900" dirty="0">
                <a:solidFill>
                  <a:schemeClr val="tx1"/>
                </a:solidFill>
                <a:cs typeface="+mn-ea"/>
                <a:sym typeface="+mn-lt"/>
              </a:rPr>
              <a:t>4/1   </a:t>
            </a:r>
            <a:r>
              <a:rPr lang="zh-CN" altLang="en-US" sz="9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一阶段系统开发、测试、部署</a:t>
            </a:r>
            <a:endParaRPr lang="en-GB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hteck 91"/>
          <p:cNvSpPr/>
          <p:nvPr/>
        </p:nvSpPr>
        <p:spPr>
          <a:xfrm>
            <a:off x="4757052" y="3226336"/>
            <a:ext cx="2821103" cy="216875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12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15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3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15                           </a:t>
            </a:r>
            <a:r>
              <a:rPr lang="zh-CN" altLang="en-US" sz="11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一阶段系统开发</a:t>
            </a:r>
          </a:p>
        </p:txBody>
      </p:sp>
      <p:sp>
        <p:nvSpPr>
          <p:cNvPr id="12" name="Rechteck 91"/>
          <p:cNvSpPr/>
          <p:nvPr/>
        </p:nvSpPr>
        <p:spPr>
          <a:xfrm>
            <a:off x="8018787" y="4091138"/>
            <a:ext cx="959751" cy="405291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4/1</a:t>
            </a:r>
            <a:r>
              <a:rPr lang="en-GB" altLang="zh-CN" sz="900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4</a:t>
            </a:r>
            <a:r>
              <a:rPr lang="en-GB" altLang="zh-CN" sz="900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tx1"/>
                </a:solidFill>
                <a:cs typeface="+mn-ea"/>
                <a:sym typeface="+mn-lt"/>
              </a:rPr>
              <a:t>30 </a:t>
            </a:r>
            <a:r>
              <a:rPr lang="zh-CN" altLang="en-US" sz="9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</a:t>
            </a:r>
            <a:r>
              <a:rPr lang="en-US" altLang="zh-CN" sz="9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UAT</a:t>
            </a:r>
            <a:r>
              <a:rPr lang="zh-CN" altLang="en-US" sz="9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、培训、上线</a:t>
            </a:r>
            <a:endParaRPr lang="en-GB" altLang="zh-CN" sz="9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3785589" y="2470715"/>
            <a:ext cx="1165873" cy="285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cs typeface="+mn-ea"/>
                <a:sym typeface="+mn-lt"/>
              </a:rPr>
              <a:t>蓝图设计文档</a:t>
            </a:r>
          </a:p>
        </p:txBody>
      </p:sp>
      <p:sp>
        <p:nvSpPr>
          <p:cNvPr id="14" name="文本框 9"/>
          <p:cNvSpPr txBox="1"/>
          <p:nvPr/>
        </p:nvSpPr>
        <p:spPr>
          <a:xfrm>
            <a:off x="4754880" y="2917508"/>
            <a:ext cx="1227909" cy="285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cs typeface="+mn-ea"/>
                <a:sym typeface="+mn-lt"/>
              </a:rPr>
              <a:t>详细设计文档</a:t>
            </a:r>
          </a:p>
        </p:txBody>
      </p:sp>
      <p:sp>
        <p:nvSpPr>
          <p:cNvPr id="16" name="Rechteck 91"/>
          <p:cNvSpPr/>
          <p:nvPr/>
        </p:nvSpPr>
        <p:spPr>
          <a:xfrm>
            <a:off x="9958338" y="4958244"/>
            <a:ext cx="947067" cy="411238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6</a:t>
            </a:r>
            <a:r>
              <a:rPr lang="en-US" sz="1100" dirty="0">
                <a:solidFill>
                  <a:schemeClr val="tx1"/>
                </a:solidFill>
                <a:cs typeface="+mn-ea"/>
                <a:sym typeface="+mn-lt"/>
              </a:rPr>
              <a:t>/1</a:t>
            </a:r>
            <a:r>
              <a:rPr lang="en-GB" sz="1100" dirty="0">
                <a:solidFill>
                  <a:schemeClr val="tx1"/>
                </a:solidFill>
                <a:cs typeface="+mn-ea"/>
                <a:sym typeface="+mn-lt"/>
              </a:rPr>
              <a:t>-6/31  </a:t>
            </a:r>
            <a:r>
              <a:rPr lang="zh-CN" altLang="en-US" sz="11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一阶段系统陪产</a:t>
            </a:r>
            <a:endParaRPr lang="en-GB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Rechteck 91"/>
          <p:cNvSpPr/>
          <p:nvPr/>
        </p:nvSpPr>
        <p:spPr>
          <a:xfrm>
            <a:off x="10922547" y="5385719"/>
            <a:ext cx="953870" cy="411238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07/01</a:t>
            </a:r>
            <a:endParaRPr lang="en-GB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Rechteck 91"/>
          <p:cNvSpPr/>
          <p:nvPr/>
        </p:nvSpPr>
        <p:spPr>
          <a:xfrm>
            <a:off x="8994664" y="4521819"/>
            <a:ext cx="947867" cy="411237"/>
          </a:xfrm>
          <a:prstGeom prst="rect">
            <a:avLst/>
          </a:prstGeom>
          <a:solidFill>
            <a:schemeClr val="bg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GB" altLang="zh-CN" sz="1100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en-US" altLang="zh-CN" sz="1100" dirty="0">
                <a:solidFill>
                  <a:schemeClr val="tx1"/>
                </a:solidFill>
                <a:cs typeface="+mn-ea"/>
                <a:sym typeface="+mn-lt"/>
              </a:rPr>
              <a:t>/1</a:t>
            </a:r>
            <a:r>
              <a:rPr lang="en-GB" altLang="zh-CN" sz="1100" dirty="0">
                <a:solidFill>
                  <a:schemeClr val="tx1"/>
                </a:solidFill>
                <a:cs typeface="+mn-ea"/>
                <a:sym typeface="+mn-lt"/>
              </a:rPr>
              <a:t>-5/31  </a:t>
            </a:r>
            <a:r>
              <a:rPr lang="zh-CN" altLang="en-US" sz="11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一阶段试运行</a:t>
            </a:r>
            <a:endParaRPr lang="en-GB" altLang="zh-CN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Rechteck 91"/>
          <p:cNvSpPr/>
          <p:nvPr/>
        </p:nvSpPr>
        <p:spPr>
          <a:xfrm>
            <a:off x="6607215" y="3443173"/>
            <a:ext cx="1953311" cy="216876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15</a:t>
            </a:r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15     </a:t>
            </a:r>
            <a:r>
              <a:rPr lang="zh-CN" altLang="en-US" sz="1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二阶段系统开发</a:t>
            </a:r>
          </a:p>
        </p:txBody>
      </p:sp>
      <p:sp>
        <p:nvSpPr>
          <p:cNvPr id="25" name="Rechteck 91"/>
          <p:cNvSpPr/>
          <p:nvPr/>
        </p:nvSpPr>
        <p:spPr>
          <a:xfrm>
            <a:off x="8004306" y="3667490"/>
            <a:ext cx="974232" cy="405291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sz="9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en-GB" sz="9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sz="900" dirty="0">
                <a:solidFill>
                  <a:schemeClr val="bg1"/>
                </a:solidFill>
                <a:cs typeface="+mn-ea"/>
                <a:sym typeface="+mn-lt"/>
              </a:rPr>
              <a:t>4/31    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二阶段系统开发、测试、部署</a:t>
            </a:r>
            <a:endParaRPr lang="en-GB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Rechteck 91"/>
          <p:cNvSpPr/>
          <p:nvPr/>
        </p:nvSpPr>
        <p:spPr>
          <a:xfrm>
            <a:off x="8984107" y="4082839"/>
            <a:ext cx="974231" cy="435362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5/1</a:t>
            </a:r>
            <a:r>
              <a:rPr lang="en-GB" altLang="zh-CN" sz="9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en-GB" altLang="zh-CN" sz="9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900" dirty="0">
                <a:solidFill>
                  <a:schemeClr val="bg1"/>
                </a:solidFill>
                <a:cs typeface="+mn-ea"/>
                <a:sym typeface="+mn-lt"/>
              </a:rPr>
              <a:t>30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</a:t>
            </a:r>
            <a:r>
              <a:rPr lang="en-US" altLang="zh-CN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UAT</a:t>
            </a:r>
            <a:r>
              <a:rPr lang="zh-CN" altLang="en-US" sz="9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、培训、上线</a:t>
            </a:r>
            <a:endParaRPr lang="en-GB" altLang="zh-CN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Rechteck 91"/>
          <p:cNvSpPr/>
          <p:nvPr/>
        </p:nvSpPr>
        <p:spPr>
          <a:xfrm>
            <a:off x="9974680" y="4527752"/>
            <a:ext cx="947867" cy="411238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6/1</a:t>
            </a:r>
            <a:r>
              <a:rPr lang="en-GB" altLang="zh-CN" sz="11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r>
              <a:rPr lang="en-GB" altLang="zh-CN" sz="11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30</a:t>
            </a:r>
            <a:r>
              <a:rPr lang="zh-CN" altLang="en-US" sz="1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二阶段试运行</a:t>
            </a:r>
            <a:endParaRPr lang="en-GB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Rechteck 91"/>
          <p:cNvSpPr/>
          <p:nvPr/>
        </p:nvSpPr>
        <p:spPr>
          <a:xfrm>
            <a:off x="10922547" y="4958243"/>
            <a:ext cx="971013" cy="411237"/>
          </a:xfrm>
          <a:prstGeom prst="rect">
            <a:avLst/>
          </a:prstGeom>
          <a:solidFill>
            <a:schemeClr val="tx1">
              <a:alpha val="72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just"/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/1</a:t>
            </a:r>
            <a:r>
              <a:rPr lang="en-GB" sz="1100" dirty="0">
                <a:solidFill>
                  <a:schemeClr val="bg1"/>
                </a:solidFill>
                <a:cs typeface="+mn-ea"/>
                <a:sym typeface="+mn-lt"/>
              </a:rPr>
              <a:t>-7/31 </a:t>
            </a:r>
            <a:r>
              <a:rPr lang="zh-CN" altLang="en-US" sz="1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二阶段系统陪产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项目总体情况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927DD4-480F-48C8-A492-0C485EBB0A61}"/>
              </a:ext>
            </a:extLst>
          </p:cNvPr>
          <p:cNvSpPr txBox="1"/>
          <p:nvPr/>
        </p:nvSpPr>
        <p:spPr>
          <a:xfrm>
            <a:off x="2014534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C9A1C9-596C-45A5-8281-5741F88007FB}"/>
              </a:ext>
            </a:extLst>
          </p:cNvPr>
          <p:cNvSpPr txBox="1"/>
          <p:nvPr/>
        </p:nvSpPr>
        <p:spPr>
          <a:xfrm>
            <a:off x="2977369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2D8FC-E146-4265-BCCF-F25207D3BDA8}"/>
              </a:ext>
            </a:extLst>
          </p:cNvPr>
          <p:cNvSpPr txBox="1"/>
          <p:nvPr/>
        </p:nvSpPr>
        <p:spPr>
          <a:xfrm>
            <a:off x="3940204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8C998E3-EA04-4BCC-8B2D-36889CB7EDE9}"/>
              </a:ext>
            </a:extLst>
          </p:cNvPr>
          <p:cNvSpPr txBox="1"/>
          <p:nvPr/>
        </p:nvSpPr>
        <p:spPr>
          <a:xfrm>
            <a:off x="4903039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8346B6D-FDED-4A21-A5B2-C4593F1F7D90}"/>
              </a:ext>
            </a:extLst>
          </p:cNvPr>
          <p:cNvSpPr txBox="1"/>
          <p:nvPr/>
        </p:nvSpPr>
        <p:spPr>
          <a:xfrm>
            <a:off x="5865874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D8F12E-8FC8-4715-8B4C-FB8FEC8F7B6D}"/>
              </a:ext>
            </a:extLst>
          </p:cNvPr>
          <p:cNvSpPr txBox="1"/>
          <p:nvPr/>
        </p:nvSpPr>
        <p:spPr>
          <a:xfrm>
            <a:off x="6828707" y="5816209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2952627-4ED0-4CC8-9139-FC0A0C0A5BEA}"/>
              </a:ext>
            </a:extLst>
          </p:cNvPr>
          <p:cNvSpPr txBox="1"/>
          <p:nvPr/>
        </p:nvSpPr>
        <p:spPr>
          <a:xfrm>
            <a:off x="7791542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F09A0EA-6CA3-45C6-A652-E41C12036A7D}"/>
              </a:ext>
            </a:extLst>
          </p:cNvPr>
          <p:cNvSpPr txBox="1"/>
          <p:nvPr/>
        </p:nvSpPr>
        <p:spPr>
          <a:xfrm>
            <a:off x="8754377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49AB8E-6518-44AE-8293-C8B33A72176B}"/>
              </a:ext>
            </a:extLst>
          </p:cNvPr>
          <p:cNvSpPr txBox="1"/>
          <p:nvPr/>
        </p:nvSpPr>
        <p:spPr>
          <a:xfrm>
            <a:off x="9717210" y="5816209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248B3C-2E22-4787-B2E4-7935A06E8B4E}"/>
              </a:ext>
            </a:extLst>
          </p:cNvPr>
          <p:cNvSpPr txBox="1"/>
          <p:nvPr/>
        </p:nvSpPr>
        <p:spPr>
          <a:xfrm>
            <a:off x="10680043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CB6DE5E-6F3F-4057-B1AC-F37A99BEF916}"/>
              </a:ext>
            </a:extLst>
          </p:cNvPr>
          <p:cNvSpPr txBox="1"/>
          <p:nvPr/>
        </p:nvSpPr>
        <p:spPr>
          <a:xfrm>
            <a:off x="11642876" y="5816209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8F21A2C-66FB-4A14-8F00-2359DA3E973F}"/>
              </a:ext>
            </a:extLst>
          </p:cNvPr>
          <p:cNvSpPr txBox="1"/>
          <p:nvPr/>
        </p:nvSpPr>
        <p:spPr>
          <a:xfrm>
            <a:off x="1265860" y="58162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29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976186" y="926048"/>
            <a:ext cx="9488322" cy="4134219"/>
            <a:chOff x="1140882" y="739799"/>
            <a:chExt cx="6725715" cy="2930505"/>
          </a:xfrm>
        </p:grpSpPr>
        <p:sp>
          <p:nvSpPr>
            <p:cNvPr id="32" name="矩形 31"/>
            <p:cNvSpPr/>
            <p:nvPr/>
          </p:nvSpPr>
          <p:spPr>
            <a:xfrm>
              <a:off x="2062113" y="739800"/>
              <a:ext cx="1290286" cy="2606631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062114" y="739799"/>
              <a:ext cx="5542684" cy="26098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02746" y="855804"/>
              <a:ext cx="283615" cy="5745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扫码盘点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697034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43913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90791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3767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50156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462642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0952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756399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40327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81576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697034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43913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990791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63767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050156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62642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0952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756399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327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81576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237" y="2571769"/>
              <a:ext cx="787011" cy="498252"/>
            </a:xfrm>
            <a:prstGeom prst="rect">
              <a:avLst/>
            </a:prstGeom>
          </p:spPr>
        </p:pic>
        <p:pic>
          <p:nvPicPr>
            <p:cNvPr id="34" name="图片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007" y="805569"/>
              <a:ext cx="624963" cy="365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545" y="1136998"/>
              <a:ext cx="481788" cy="684428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68173" y="990837"/>
              <a:ext cx="258049" cy="683284"/>
            </a:xfrm>
            <a:prstGeom prst="rect">
              <a:avLst/>
            </a:prstGeom>
          </p:spPr>
        </p:pic>
        <p:grpSp>
          <p:nvGrpSpPr>
            <p:cNvPr id="37" name="组合 36"/>
            <p:cNvGrpSpPr/>
            <p:nvPr/>
          </p:nvGrpSpPr>
          <p:grpSpPr>
            <a:xfrm>
              <a:off x="4432956" y="1601370"/>
              <a:ext cx="432946" cy="629771"/>
              <a:chOff x="3811293" y="3014482"/>
              <a:chExt cx="334470" cy="486526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936" y="3198704"/>
                <a:ext cx="72008" cy="109279"/>
              </a:xfrm>
              <a:prstGeom prst="rect">
                <a:avLst/>
              </a:prstGeom>
            </p:spPr>
          </p:pic>
          <p:grpSp>
            <p:nvGrpSpPr>
              <p:cNvPr id="39" name="组合 38"/>
              <p:cNvGrpSpPr/>
              <p:nvPr/>
            </p:nvGrpSpPr>
            <p:grpSpPr>
              <a:xfrm>
                <a:off x="3811293" y="3014482"/>
                <a:ext cx="334470" cy="486526"/>
                <a:chOff x="3570791" y="3014482"/>
                <a:chExt cx="334470" cy="486526"/>
              </a:xfrm>
            </p:grpSpPr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</p:spPr>
            </p:pic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0791" y="3014482"/>
                  <a:ext cx="209121" cy="486526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68905" y="790939"/>
              <a:ext cx="123311" cy="974158"/>
            </a:xfrm>
            <a:prstGeom prst="rect">
              <a:avLst/>
            </a:prstGeom>
          </p:spPr>
        </p:pic>
        <p:cxnSp>
          <p:nvCxnSpPr>
            <p:cNvPr id="50" name="直接连接符 49"/>
            <p:cNvCxnSpPr/>
            <p:nvPr/>
          </p:nvCxnSpPr>
          <p:spPr>
            <a:xfrm>
              <a:off x="1875696" y="790939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875696" y="1745450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/>
            <p:cNvGrpSpPr/>
            <p:nvPr/>
          </p:nvGrpSpPr>
          <p:grpSpPr>
            <a:xfrm flipH="1">
              <a:off x="7136014" y="2656020"/>
              <a:ext cx="368526" cy="387547"/>
              <a:chOff x="3927257" y="3198704"/>
              <a:chExt cx="284703" cy="299397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936" y="3198704"/>
                <a:ext cx="72008" cy="109279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3927257" y="3213398"/>
                <a:ext cx="284703" cy="284703"/>
                <a:chOff x="3686755" y="3213398"/>
                <a:chExt cx="284703" cy="284703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86755" y="3213398"/>
                  <a:ext cx="284703" cy="284703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2185" y="2609611"/>
              <a:ext cx="258049" cy="683284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5564" y="940044"/>
              <a:ext cx="280449" cy="652473"/>
            </a:xfrm>
            <a:prstGeom prst="rect">
              <a:avLst/>
            </a:prstGeom>
          </p:spPr>
        </p:pic>
        <p:sp>
          <p:nvSpPr>
            <p:cNvPr id="86" name="文本框 85"/>
            <p:cNvSpPr txBox="1"/>
            <p:nvPr/>
          </p:nvSpPr>
          <p:spPr>
            <a:xfrm>
              <a:off x="1140882" y="2591163"/>
              <a:ext cx="261798" cy="26814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①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456160" y="1950378"/>
              <a:ext cx="261798" cy="3042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②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542026" y="2131354"/>
              <a:ext cx="261798" cy="24870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③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965993" y="1785042"/>
              <a:ext cx="369332" cy="2510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④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 flipH="1">
              <a:off x="7604799" y="2036572"/>
              <a:ext cx="261798" cy="1028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endPara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2822339" y="1867231"/>
              <a:ext cx="130945" cy="19634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endPara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138007" y="1832747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物料存储区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5303604" y="336252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货架</a:t>
              </a: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06776" y="2602873"/>
              <a:ext cx="767786" cy="501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盘点任务单生成（将</a:t>
              </a:r>
              <a:r>
                <a:rPr lang="zh-CN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物料处于锁定状态，不允许执行任何操作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）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1641594" y="1950378"/>
              <a:ext cx="767786" cy="17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打印盘点表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4701246" y="2134916"/>
              <a:ext cx="1146097" cy="17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MES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比对库存与实际数量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297836" y="1790845"/>
              <a:ext cx="1146097" cy="17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财务共同复盘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3261918" y="2087622"/>
              <a:ext cx="598013" cy="392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00" dirty="0" smtClean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审批后进行差异</a:t>
              </a: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调整、冻结等操作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046788" y="5090782"/>
            <a:ext cx="72599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提供多种盘点方案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实时获取每盘物料状态（在仓、在产、待退料、产线信息、工单信息）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扫描仓库物料条码</a:t>
            </a:r>
            <a:r>
              <a: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,</a:t>
            </a: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进行物料粗盘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可与点料机等设备对接，自动更新</a:t>
            </a:r>
            <a:r>
              <a: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Reel ID</a:t>
            </a: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数据，进行精细盘点（退料也可采用此方案，采用点数机、电子称人工点等对接）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通过循环盘点、自定义盘点等方案，减少停线损失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8379" y="2410884"/>
            <a:ext cx="671891" cy="68546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物料盘点场景</a:t>
            </a:r>
          </a:p>
        </p:txBody>
      </p:sp>
      <p:sp>
        <p:nvSpPr>
          <p:cNvPr id="6" name="右弧形箭头 5"/>
          <p:cNvSpPr/>
          <p:nvPr/>
        </p:nvSpPr>
        <p:spPr>
          <a:xfrm rot="10800000">
            <a:off x="2342808" y="2793575"/>
            <a:ext cx="306651" cy="773160"/>
          </a:xfrm>
          <a:prstGeom prst="curvedLeftArrow">
            <a:avLst>
              <a:gd name="adj1" fmla="val 3131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右弧形箭头 6"/>
          <p:cNvSpPr/>
          <p:nvPr/>
        </p:nvSpPr>
        <p:spPr>
          <a:xfrm>
            <a:off x="3423394" y="2880098"/>
            <a:ext cx="395644" cy="6837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751445" y="2896662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⑤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9517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11" y="688273"/>
            <a:ext cx="8090093" cy="299339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C3D5EC9-9211-4282-B7F7-07496E110D9E}"/>
              </a:ext>
            </a:extLst>
          </p:cNvPr>
          <p:cNvSpPr/>
          <p:nvPr/>
        </p:nvSpPr>
        <p:spPr>
          <a:xfrm>
            <a:off x="458312" y="4666302"/>
            <a:ext cx="2038565" cy="206415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仓储能力管理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库龄管理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盘点管理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批次管理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库位管理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基础数据管理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功能设计</a:t>
            </a:r>
            <a:r>
              <a:rPr lang="en-US" altLang="zh-CN" b="1" dirty="0"/>
              <a:t> – </a:t>
            </a:r>
            <a:r>
              <a:rPr lang="zh-CN" altLang="en-US" b="1" dirty="0"/>
              <a:t>库存管理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931" y="2491115"/>
            <a:ext cx="6352583" cy="26885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81" y="4269104"/>
            <a:ext cx="3743268" cy="26824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527" y="4433349"/>
            <a:ext cx="5334462" cy="253005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34" y="819573"/>
            <a:ext cx="2024047" cy="37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29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129"/>
          <p:cNvGrpSpPr/>
          <p:nvPr/>
        </p:nvGrpSpPr>
        <p:grpSpPr>
          <a:xfrm>
            <a:off x="311232" y="176316"/>
            <a:ext cx="11343739" cy="5685152"/>
            <a:chOff x="-947063" y="-439492"/>
            <a:chExt cx="8040916" cy="4029871"/>
          </a:xfrm>
        </p:grpSpPr>
        <p:grpSp>
          <p:nvGrpSpPr>
            <p:cNvPr id="6" name="组合 31"/>
            <p:cNvGrpSpPr/>
            <p:nvPr/>
          </p:nvGrpSpPr>
          <p:grpSpPr bwMode="auto">
            <a:xfrm>
              <a:off x="210175" y="926217"/>
              <a:ext cx="1677760" cy="580013"/>
              <a:chOff x="625891" y="1569553"/>
              <a:chExt cx="2051760" cy="709652"/>
            </a:xfrm>
          </p:grpSpPr>
          <p:pic>
            <p:nvPicPr>
              <p:cNvPr id="7" name="图片 24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5891" y="1569553"/>
                <a:ext cx="1755079" cy="6676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图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49015" y="1604082"/>
                <a:ext cx="228636" cy="675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矩形 8"/>
            <p:cNvSpPr/>
            <p:nvPr/>
          </p:nvSpPr>
          <p:spPr>
            <a:xfrm>
              <a:off x="2062114" y="739799"/>
              <a:ext cx="5031739" cy="26098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697034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343913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90791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3767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50156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462642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09520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756399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40327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815767" y="739799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697034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43913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990791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63767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050156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62642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09520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756399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327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815767" y="2340780"/>
              <a:ext cx="137472" cy="10056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55323" y="2976812"/>
              <a:ext cx="512687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办公区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062113" y="739800"/>
              <a:ext cx="1290286" cy="2606631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237" y="2571769"/>
              <a:ext cx="787011" cy="498252"/>
            </a:xfrm>
            <a:prstGeom prst="rect">
              <a:avLst/>
            </a:prstGeom>
          </p:spPr>
        </p:pic>
        <p:pic>
          <p:nvPicPr>
            <p:cNvPr id="34" name="图片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007" y="805569"/>
              <a:ext cx="624963" cy="365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545" y="1136998"/>
              <a:ext cx="481788" cy="684428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68173" y="990837"/>
              <a:ext cx="258049" cy="683284"/>
            </a:xfrm>
            <a:prstGeom prst="rect">
              <a:avLst/>
            </a:prstGeom>
          </p:spPr>
        </p:pic>
        <p:grpSp>
          <p:nvGrpSpPr>
            <p:cNvPr id="37" name="组合 36"/>
            <p:cNvGrpSpPr/>
            <p:nvPr/>
          </p:nvGrpSpPr>
          <p:grpSpPr>
            <a:xfrm>
              <a:off x="4432956" y="1601370"/>
              <a:ext cx="518633" cy="629771"/>
              <a:chOff x="3811293" y="3014482"/>
              <a:chExt cx="400667" cy="486526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936" y="3198704"/>
                <a:ext cx="72008" cy="109279"/>
              </a:xfrm>
              <a:prstGeom prst="rect">
                <a:avLst/>
              </a:prstGeom>
            </p:spPr>
          </p:pic>
          <p:grpSp>
            <p:nvGrpSpPr>
              <p:cNvPr id="39" name="组合 38"/>
              <p:cNvGrpSpPr/>
              <p:nvPr/>
            </p:nvGrpSpPr>
            <p:grpSpPr>
              <a:xfrm>
                <a:off x="3811293" y="3014482"/>
                <a:ext cx="400667" cy="486526"/>
                <a:chOff x="3570791" y="3014482"/>
                <a:chExt cx="400667" cy="486526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>
                  <a:off x="3686755" y="3213398"/>
                  <a:ext cx="284703" cy="284703"/>
                  <a:chOff x="3686755" y="3213398"/>
                  <a:chExt cx="284703" cy="284703"/>
                </a:xfrm>
              </p:grpSpPr>
              <p:pic>
                <p:nvPicPr>
                  <p:cNvPr id="42" name="图片 41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52953" y="3295694"/>
                    <a:ext cx="152308" cy="76154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片 42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3686755" y="3213398"/>
                    <a:ext cx="284703" cy="28470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0791" y="3014482"/>
                  <a:ext cx="209121" cy="486526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68905" y="790939"/>
              <a:ext cx="123311" cy="974158"/>
            </a:xfrm>
            <a:prstGeom prst="rect">
              <a:avLst/>
            </a:prstGeom>
          </p:spPr>
        </p:pic>
        <p:cxnSp>
          <p:nvCxnSpPr>
            <p:cNvPr id="50" name="直接连接符 49"/>
            <p:cNvCxnSpPr/>
            <p:nvPr/>
          </p:nvCxnSpPr>
          <p:spPr>
            <a:xfrm>
              <a:off x="1875696" y="790939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875696" y="1745450"/>
              <a:ext cx="290509" cy="0"/>
            </a:xfrm>
            <a:prstGeom prst="line">
              <a:avLst/>
            </a:prstGeom>
            <a:ln w="25400">
              <a:solidFill>
                <a:srgbClr val="2669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5564" y="940044"/>
              <a:ext cx="280449" cy="652473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859" y="1655983"/>
              <a:ext cx="883925" cy="854785"/>
            </a:xfrm>
            <a:prstGeom prst="rect">
              <a:avLst/>
            </a:prstGeom>
          </p:spPr>
        </p:pic>
        <p:sp>
          <p:nvSpPr>
            <p:cNvPr id="86" name="文本框 85"/>
            <p:cNvSpPr txBox="1"/>
            <p:nvPr/>
          </p:nvSpPr>
          <p:spPr>
            <a:xfrm>
              <a:off x="1981293" y="2985788"/>
              <a:ext cx="261798" cy="17794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①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950748" y="1840751"/>
              <a:ext cx="261798" cy="17794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②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577912" y="368837"/>
              <a:ext cx="261798" cy="2266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③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90769" y="1599220"/>
              <a:ext cx="261798" cy="17794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④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-947063" y="2955595"/>
              <a:ext cx="261798" cy="31871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232D47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⑥</a:t>
              </a: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138007" y="1832747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按单备货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3534722" y="3372214"/>
              <a:ext cx="385425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货架</a:t>
              </a:r>
            </a:p>
          </p:txBody>
        </p:sp>
        <p:sp>
          <p:nvSpPr>
            <p:cNvPr id="132" name="矩形 131"/>
            <p:cNvSpPr/>
            <p:nvPr/>
          </p:nvSpPr>
          <p:spPr>
            <a:xfrm>
              <a:off x="219387" y="-439492"/>
              <a:ext cx="2963176" cy="261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zh-CN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130528" y="3166606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发货计划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457378" y="558562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出库检验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69042" y="2856593"/>
              <a:ext cx="639950" cy="218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装车拍照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应用场景 </a:t>
            </a:r>
            <a:r>
              <a:rPr lang="en-US" altLang="zh-CN" b="1" dirty="0"/>
              <a:t>– </a:t>
            </a:r>
            <a:r>
              <a:rPr lang="zh-CN" altLang="en-US" b="1" dirty="0"/>
              <a:t>销售出库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729761" y="302983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合格装载</a:t>
            </a: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46AA4108-6FF1-4A76-BEC4-A6F0FA55F9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9581" y="4012038"/>
            <a:ext cx="685412" cy="727832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1A85B0EA-DC11-44A5-BE2A-86F9F52E4B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84" y="3348293"/>
            <a:ext cx="2171700" cy="1447800"/>
          </a:xfrm>
          <a:prstGeom prst="rect">
            <a:avLst/>
          </a:prstGeom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4091157E-FD1F-4A7D-8154-E03298EBC3E3}"/>
              </a:ext>
            </a:extLst>
          </p:cNvPr>
          <p:cNvSpPr txBox="1"/>
          <p:nvPr/>
        </p:nvSpPr>
        <p:spPr>
          <a:xfrm>
            <a:off x="628377" y="49195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货品发运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2684438" y="4865009"/>
            <a:ext cx="369332" cy="211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⑤</a:t>
            </a:r>
          </a:p>
        </p:txBody>
      </p:sp>
      <p:sp>
        <p:nvSpPr>
          <p:cNvPr id="5" name="右弧形箭头 4"/>
          <p:cNvSpPr/>
          <p:nvPr/>
        </p:nvSpPr>
        <p:spPr>
          <a:xfrm>
            <a:off x="3786216" y="3211756"/>
            <a:ext cx="248408" cy="90878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下弧形箭头 52"/>
          <p:cNvSpPr/>
          <p:nvPr/>
        </p:nvSpPr>
        <p:spPr>
          <a:xfrm rot="10800000" flipV="1">
            <a:off x="1799812" y="4587230"/>
            <a:ext cx="973532" cy="377371"/>
          </a:xfrm>
          <a:prstGeom prst="curvedUpArrow">
            <a:avLst>
              <a:gd name="adj1" fmla="val 1742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Rectangle 538">
            <a:extLst>
              <a:ext uri="{FF2B5EF4-FFF2-40B4-BE49-F238E27FC236}">
                <a16:creationId xmlns:a16="http://schemas.microsoft.com/office/drawing/2014/main" id="{0B61A05E-76C0-4855-933B-9B8686EBB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0" y="687933"/>
            <a:ext cx="2174885" cy="284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获取发货计划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仓库按单备货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发货质量检验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质检合格装车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装车结果拍照</a:t>
            </a:r>
            <a:endParaRPr lang="en-US" altLang="zh-CN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58420" indent="-158420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672565" algn="l"/>
              </a:tabLst>
            </a:pPr>
            <a:r>
              <a:rPr lang="en-US" altLang="zh-CN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   </a:t>
            </a:r>
            <a:r>
              <a:rPr lang="zh-CN" altLang="en-US" sz="16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打印清单发货</a:t>
            </a:r>
            <a:endParaRPr lang="zh-CN" altLang="en-AU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728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C3D5EC9-9211-4282-B7F7-07496E110D9E}"/>
              </a:ext>
            </a:extLst>
          </p:cNvPr>
          <p:cNvSpPr/>
          <p:nvPr/>
        </p:nvSpPr>
        <p:spPr>
          <a:xfrm>
            <a:off x="251077" y="5440479"/>
            <a:ext cx="5402020" cy="1233468"/>
          </a:xfrm>
          <a:prstGeom prst="rect">
            <a:avLst/>
          </a:prstGeom>
        </p:spPr>
        <p:txBody>
          <a:bodyPr wrap="square" numCol="2" anchor="ctr" anchorCtr="0">
            <a:normAutofit/>
          </a:bodyPr>
          <a:lstStyle/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en-US" altLang="zh-CN" sz="1452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发货计划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仓库按单备货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备货完成报检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检验合格装车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装车完成，生成装箱清单</a:t>
            </a:r>
            <a:endParaRPr lang="en-US" altLang="zh-CN" sz="1452" dirty="0">
              <a:latin typeface="微软雅黑" pitchFamily="34" charset="-122"/>
              <a:ea typeface="微软雅黑" pitchFamily="34" charset="-122"/>
            </a:endParaRPr>
          </a:p>
          <a:p>
            <a:pPr marL="259232" indent="-25923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52" dirty="0">
                <a:latin typeface="微软雅黑" pitchFamily="34" charset="-122"/>
                <a:ea typeface="微软雅黑" pitchFamily="34" charset="-122"/>
              </a:rPr>
              <a:t>打印装箱清单发运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763107-191F-40BA-9FAA-ECD24669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7" y="706301"/>
            <a:ext cx="2105091" cy="40071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功能设计</a:t>
            </a:r>
            <a:r>
              <a:rPr lang="en-US" altLang="zh-CN" b="1" dirty="0"/>
              <a:t> – </a:t>
            </a:r>
            <a:r>
              <a:rPr lang="zh-CN" altLang="en-US" b="1" dirty="0"/>
              <a:t>装载发运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03" y="520712"/>
            <a:ext cx="8626588" cy="26093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803" y="3099413"/>
            <a:ext cx="9820619" cy="22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61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应用场景 </a:t>
            </a:r>
            <a:r>
              <a:rPr lang="en-US" altLang="zh-CN" b="1" dirty="0"/>
              <a:t>– </a:t>
            </a:r>
            <a:r>
              <a:rPr lang="zh-CN" altLang="en-US" b="1" dirty="0" smtClean="0"/>
              <a:t>质量管理</a:t>
            </a:r>
            <a:endParaRPr lang="zh-CN" altLang="en-US" dirty="0"/>
          </a:p>
        </p:txBody>
      </p:sp>
      <p:sp>
        <p:nvSpPr>
          <p:cNvPr id="3" name="TextBox 63"/>
          <p:cNvSpPr txBox="1"/>
          <p:nvPr/>
        </p:nvSpPr>
        <p:spPr>
          <a:xfrm>
            <a:off x="10157402" y="1334104"/>
            <a:ext cx="1916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来料检验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首件检验</a:t>
            </a:r>
            <a:endParaRPr lang="zh-CN" altLang="en-US" sz="1600" b="1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PQC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工序巡检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成品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抽检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包装</a:t>
            </a:r>
            <a:r>
              <a:rPr lang="en-US" altLang="zh-CN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(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入库</a:t>
            </a:r>
            <a:r>
              <a:rPr lang="en-US" altLang="zh-CN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)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OQC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出货检验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退料检验</a:t>
            </a:r>
          </a:p>
        </p:txBody>
      </p:sp>
      <p:sp>
        <p:nvSpPr>
          <p:cNvPr id="4" name="TextBox 64"/>
          <p:cNvSpPr txBox="1"/>
          <p:nvPr/>
        </p:nvSpPr>
        <p:spPr>
          <a:xfrm>
            <a:off x="10163865" y="3860184"/>
            <a:ext cx="2175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成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品不合格品管</a:t>
            </a:r>
            <a:r>
              <a:rPr lang="zh-CN" altLang="en-US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理</a:t>
            </a:r>
            <a:endParaRPr lang="en-US" altLang="zh-CN" sz="1600" b="1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锁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定管理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质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量异常预警管控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第三方监造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SPC</a:t>
            </a: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分</a:t>
            </a:r>
            <a:r>
              <a:rPr lang="zh-CN" altLang="en-US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析</a:t>
            </a:r>
            <a:endParaRPr lang="en-US" altLang="zh-CN" sz="1600" b="1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质</a:t>
            </a:r>
            <a:r>
              <a:rPr lang="zh-CN" altLang="en-US" sz="1600" b="1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量追溯</a:t>
            </a:r>
            <a:endParaRPr lang="zh-CN" altLang="en-US" sz="1600" b="1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363232" y="2668979"/>
            <a:ext cx="9846809" cy="1970791"/>
            <a:chOff x="987346" y="3322122"/>
            <a:chExt cx="9846809" cy="1970791"/>
          </a:xfrm>
        </p:grpSpPr>
        <p:sp>
          <p:nvSpPr>
            <p:cNvPr id="6" name="平行四边形 70">
              <a:extLst>
                <a:ext uri="{FF2B5EF4-FFF2-40B4-BE49-F238E27FC236}">
                  <a16:creationId xmlns:a16="http://schemas.microsoft.com/office/drawing/2014/main" id="{47D57FED-6483-4B3C-9628-AD0CCEC93454}"/>
                </a:ext>
              </a:extLst>
            </p:cNvPr>
            <p:cNvSpPr/>
            <p:nvPr/>
          </p:nvSpPr>
          <p:spPr>
            <a:xfrm>
              <a:off x="987346" y="3322122"/>
              <a:ext cx="9846809" cy="1970791"/>
            </a:xfrm>
            <a:prstGeom prst="parallelogram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7" name="圆角矩形 28">
              <a:extLst>
                <a:ext uri="{FF2B5EF4-FFF2-40B4-BE49-F238E27FC236}">
                  <a16:creationId xmlns:a16="http://schemas.microsoft.com/office/drawing/2014/main" id="{258F96BA-B011-448B-977D-6012A9E4EDF8}"/>
                </a:ext>
              </a:extLst>
            </p:cNvPr>
            <p:cNvSpPr/>
            <p:nvPr/>
          </p:nvSpPr>
          <p:spPr>
            <a:xfrm>
              <a:off x="3373836" y="3864082"/>
              <a:ext cx="960000" cy="52577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IQC</a:t>
              </a:r>
            </a:p>
            <a:p>
              <a:pPr algn="ctr"/>
              <a:endParaRPr lang="zh-CN" altLang="en-US" sz="12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8" name="圆角矩形 41">
              <a:extLst>
                <a:ext uri="{FF2B5EF4-FFF2-40B4-BE49-F238E27FC236}">
                  <a16:creationId xmlns:a16="http://schemas.microsoft.com/office/drawing/2014/main" id="{66B92EBA-40DE-481F-A833-6DE877CE2B3F}"/>
                </a:ext>
              </a:extLst>
            </p:cNvPr>
            <p:cNvSpPr/>
            <p:nvPr/>
          </p:nvSpPr>
          <p:spPr>
            <a:xfrm>
              <a:off x="5309425" y="3852264"/>
              <a:ext cx="960000" cy="5256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200" b="1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PQC</a:t>
              </a:r>
              <a:r>
                <a:rPr lang="en-US" altLang="zh-CN" sz="1200" b="1" dirty="0" smtClean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endParaRPr lang="zh-CN" altLang="en-US" sz="12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9" name="圆角矩形 42">
              <a:extLst>
                <a:ext uri="{FF2B5EF4-FFF2-40B4-BE49-F238E27FC236}">
                  <a16:creationId xmlns:a16="http://schemas.microsoft.com/office/drawing/2014/main" id="{E5AB9771-7542-4BCE-88AA-C5C1C00648BD}"/>
                </a:ext>
              </a:extLst>
            </p:cNvPr>
            <p:cNvSpPr/>
            <p:nvPr/>
          </p:nvSpPr>
          <p:spPr>
            <a:xfrm>
              <a:off x="7185036" y="3846091"/>
              <a:ext cx="960000" cy="52577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OQC</a:t>
              </a:r>
              <a:endParaRPr lang="zh-CN" altLang="en-US" sz="12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AFC7A56-19B5-40F8-921E-F9B1F612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695" y="4075345"/>
              <a:ext cx="672905" cy="331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6E507C23-F75F-4FBA-B850-27D343023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555" y="4103035"/>
              <a:ext cx="666577" cy="28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1398B480-86CB-44D6-B403-88169F720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147" y="4109208"/>
              <a:ext cx="659576" cy="28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矩形 100">
              <a:extLst>
                <a:ext uri="{FF2B5EF4-FFF2-40B4-BE49-F238E27FC236}">
                  <a16:creationId xmlns:a16="http://schemas.microsoft.com/office/drawing/2014/main" id="{34C7F912-309A-49D4-B5E4-20CF09D19050}"/>
                </a:ext>
              </a:extLst>
            </p:cNvPr>
            <p:cNvSpPr/>
            <p:nvPr/>
          </p:nvSpPr>
          <p:spPr>
            <a:xfrm>
              <a:off x="1965244" y="3748198"/>
              <a:ext cx="1036857" cy="2582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b="1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供应商</a:t>
              </a:r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CF1B1B44-7DFF-4359-B536-854463684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174743" y="4024054"/>
              <a:ext cx="523447" cy="345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02">
              <a:extLst>
                <a:ext uri="{FF2B5EF4-FFF2-40B4-BE49-F238E27FC236}">
                  <a16:creationId xmlns:a16="http://schemas.microsoft.com/office/drawing/2014/main" id="{185A5F31-F08A-4A73-BAB0-797E1C0CB8B6}"/>
                </a:ext>
              </a:extLst>
            </p:cNvPr>
            <p:cNvSpPr/>
            <p:nvPr/>
          </p:nvSpPr>
          <p:spPr>
            <a:xfrm>
              <a:off x="8947638" y="3779592"/>
              <a:ext cx="1036857" cy="25827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b="1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终端用户</a:t>
              </a:r>
            </a:p>
          </p:txBody>
        </p:sp>
        <p:sp>
          <p:nvSpPr>
            <p:cNvPr id="16" name="右箭头 29">
              <a:extLst>
                <a:ext uri="{FF2B5EF4-FFF2-40B4-BE49-F238E27FC236}">
                  <a16:creationId xmlns:a16="http://schemas.microsoft.com/office/drawing/2014/main" id="{12DCAA13-5164-48CD-9EF0-6A921F10FD4D}"/>
                </a:ext>
              </a:extLst>
            </p:cNvPr>
            <p:cNvSpPr/>
            <p:nvPr/>
          </p:nvSpPr>
          <p:spPr>
            <a:xfrm>
              <a:off x="2848455" y="3953718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7" name="右箭头 51">
              <a:extLst>
                <a:ext uri="{FF2B5EF4-FFF2-40B4-BE49-F238E27FC236}">
                  <a16:creationId xmlns:a16="http://schemas.microsoft.com/office/drawing/2014/main" id="{0C379A21-4E54-479B-894D-4E68987AEC3B}"/>
                </a:ext>
              </a:extLst>
            </p:cNvPr>
            <p:cNvSpPr/>
            <p:nvPr/>
          </p:nvSpPr>
          <p:spPr>
            <a:xfrm>
              <a:off x="4648960" y="3951250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18" name="直接箭头连接符 107">
              <a:extLst>
                <a:ext uri="{FF2B5EF4-FFF2-40B4-BE49-F238E27FC236}">
                  <a16:creationId xmlns:a16="http://schemas.microsoft.com/office/drawing/2014/main" id="{64B0DAAA-B358-4ABE-8320-F6FFA204681C}"/>
                </a:ext>
              </a:extLst>
            </p:cNvPr>
            <p:cNvCxnSpPr/>
            <p:nvPr/>
          </p:nvCxnSpPr>
          <p:spPr>
            <a:xfrm>
              <a:off x="3272359" y="3593048"/>
              <a:ext cx="5910861" cy="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09">
              <a:extLst>
                <a:ext uri="{FF2B5EF4-FFF2-40B4-BE49-F238E27FC236}">
                  <a16:creationId xmlns:a16="http://schemas.microsoft.com/office/drawing/2014/main" id="{E218431D-E311-43F6-AD2B-57B43CE5D9AB}"/>
                </a:ext>
              </a:extLst>
            </p:cNvPr>
            <p:cNvSpPr/>
            <p:nvPr/>
          </p:nvSpPr>
          <p:spPr>
            <a:xfrm>
              <a:off x="2848455" y="3338832"/>
              <a:ext cx="5696108" cy="25184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物料质量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        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                </a:t>
              </a:r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工序质量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     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                  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出</a:t>
              </a:r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货质量</a:t>
              </a:r>
              <a:endParaRPr lang="zh-CN" altLang="en-US" sz="1200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20" name="直接箭头连接符 110">
              <a:extLst>
                <a:ext uri="{FF2B5EF4-FFF2-40B4-BE49-F238E27FC236}">
                  <a16:creationId xmlns:a16="http://schemas.microsoft.com/office/drawing/2014/main" id="{73CC70DD-4DFB-4E96-874B-9DAC9F488233}"/>
                </a:ext>
              </a:extLst>
            </p:cNvPr>
            <p:cNvCxnSpPr/>
            <p:nvPr/>
          </p:nvCxnSpPr>
          <p:spPr>
            <a:xfrm flipH="1">
              <a:off x="3262900" y="4610316"/>
              <a:ext cx="5920320" cy="10824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111">
              <a:extLst>
                <a:ext uri="{FF2B5EF4-FFF2-40B4-BE49-F238E27FC236}">
                  <a16:creationId xmlns:a16="http://schemas.microsoft.com/office/drawing/2014/main" id="{FAB5DD17-EBEE-4179-AEDC-C4042822A392}"/>
                </a:ext>
              </a:extLst>
            </p:cNvPr>
            <p:cNvSpPr/>
            <p:nvPr/>
          </p:nvSpPr>
          <p:spPr>
            <a:xfrm>
              <a:off x="3231322" y="4642642"/>
              <a:ext cx="5116205" cy="29209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物料质量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 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                  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&lt;-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--</a:t>
              </a:r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工序质量    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                  </a:t>
              </a:r>
              <a:r>
                <a:rPr lang="en-US" altLang="zh-CN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&lt;--- </a:t>
              </a:r>
              <a:r>
                <a:rPr lang="zh-CN" altLang="en-US" sz="1200" dirty="0">
                  <a:solidFill>
                    <a:schemeClr val="tx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Wingdings" panose="05000000000000000000" pitchFamily="2" charset="2"/>
                </a:rPr>
                <a:t>出货质量</a:t>
              </a:r>
              <a:endParaRPr lang="zh-CN" altLang="en-US" sz="1200" dirty="0">
                <a:solidFill>
                  <a:schemeClr val="tx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DB569AAB-3405-4278-8DF1-9D384D0EA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515" y="4000498"/>
              <a:ext cx="520700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3" name="直接箭头连接符 130">
              <a:extLst>
                <a:ext uri="{FF2B5EF4-FFF2-40B4-BE49-F238E27FC236}">
                  <a16:creationId xmlns:a16="http://schemas.microsoft.com/office/drawing/2014/main" id="{3582EF2A-8263-4417-9389-DBF0E49F3AD3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3853836" y="3603611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131">
              <a:extLst>
                <a:ext uri="{FF2B5EF4-FFF2-40B4-BE49-F238E27FC236}">
                  <a16:creationId xmlns:a16="http://schemas.microsoft.com/office/drawing/2014/main" id="{E08848B2-2C9A-4C5E-816F-A821280BE372}"/>
                </a:ext>
              </a:extLst>
            </p:cNvPr>
            <p:cNvCxnSpPr/>
            <p:nvPr/>
          </p:nvCxnSpPr>
          <p:spPr>
            <a:xfrm>
              <a:off x="5796241" y="3593048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132">
              <a:extLst>
                <a:ext uri="{FF2B5EF4-FFF2-40B4-BE49-F238E27FC236}">
                  <a16:creationId xmlns:a16="http://schemas.microsoft.com/office/drawing/2014/main" id="{05D13032-4CC0-41D2-9511-5918E56E3B3E}"/>
                </a:ext>
              </a:extLst>
            </p:cNvPr>
            <p:cNvCxnSpPr/>
            <p:nvPr/>
          </p:nvCxnSpPr>
          <p:spPr>
            <a:xfrm>
              <a:off x="7647050" y="3593048"/>
              <a:ext cx="0" cy="26047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133">
              <a:extLst>
                <a:ext uri="{FF2B5EF4-FFF2-40B4-BE49-F238E27FC236}">
                  <a16:creationId xmlns:a16="http://schemas.microsoft.com/office/drawing/2014/main" id="{FEEFC0D4-031E-443A-BA56-316DE8476D5F}"/>
                </a:ext>
              </a:extLst>
            </p:cNvPr>
            <p:cNvCxnSpPr/>
            <p:nvPr/>
          </p:nvCxnSpPr>
          <p:spPr>
            <a:xfrm flipH="1" flipV="1">
              <a:off x="3848730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134">
              <a:extLst>
                <a:ext uri="{FF2B5EF4-FFF2-40B4-BE49-F238E27FC236}">
                  <a16:creationId xmlns:a16="http://schemas.microsoft.com/office/drawing/2014/main" id="{E1BABB32-9585-4E3B-A825-077D3556D079}"/>
                </a:ext>
              </a:extLst>
            </p:cNvPr>
            <p:cNvCxnSpPr/>
            <p:nvPr/>
          </p:nvCxnSpPr>
          <p:spPr>
            <a:xfrm flipH="1" flipV="1">
              <a:off x="5794366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135">
              <a:extLst>
                <a:ext uri="{FF2B5EF4-FFF2-40B4-BE49-F238E27FC236}">
                  <a16:creationId xmlns:a16="http://schemas.microsoft.com/office/drawing/2014/main" id="{72383F41-C924-4FE9-A28B-EB6171EFC64B}"/>
                </a:ext>
              </a:extLst>
            </p:cNvPr>
            <p:cNvCxnSpPr/>
            <p:nvPr/>
          </p:nvCxnSpPr>
          <p:spPr>
            <a:xfrm flipH="1" flipV="1">
              <a:off x="7638886" y="4398687"/>
              <a:ext cx="5856" cy="222453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右箭头 51">
              <a:extLst>
                <a:ext uri="{FF2B5EF4-FFF2-40B4-BE49-F238E27FC236}">
                  <a16:creationId xmlns:a16="http://schemas.microsoft.com/office/drawing/2014/main" id="{0C379A21-4E54-479B-894D-4E68987AEC3B}"/>
                </a:ext>
              </a:extLst>
            </p:cNvPr>
            <p:cNvSpPr/>
            <p:nvPr/>
          </p:nvSpPr>
          <p:spPr>
            <a:xfrm>
              <a:off x="6553431" y="3947908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0" name="右箭头 51">
              <a:extLst>
                <a:ext uri="{FF2B5EF4-FFF2-40B4-BE49-F238E27FC236}">
                  <a16:creationId xmlns:a16="http://schemas.microsoft.com/office/drawing/2014/main" id="{0C379A21-4E54-479B-894D-4E68987AEC3B}"/>
                </a:ext>
              </a:extLst>
            </p:cNvPr>
            <p:cNvSpPr/>
            <p:nvPr/>
          </p:nvSpPr>
          <p:spPr>
            <a:xfrm>
              <a:off x="8535189" y="3946830"/>
              <a:ext cx="307292" cy="289965"/>
            </a:xfrm>
            <a:prstGeom prst="rightArrow">
              <a:avLst/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31" name="Group 1"/>
          <p:cNvGrpSpPr/>
          <p:nvPr/>
        </p:nvGrpSpPr>
        <p:grpSpPr>
          <a:xfrm>
            <a:off x="20507" y="1014245"/>
            <a:ext cx="10177796" cy="1600625"/>
            <a:chOff x="731705" y="1667388"/>
            <a:chExt cx="10177796" cy="1600625"/>
          </a:xfrm>
        </p:grpSpPr>
        <p:sp>
          <p:nvSpPr>
            <p:cNvPr id="32" name="五边形 1">
              <a:extLst>
                <a:ext uri="{FF2B5EF4-FFF2-40B4-BE49-F238E27FC236}">
                  <a16:creationId xmlns:a16="http://schemas.microsoft.com/office/drawing/2014/main" id="{C41D4311-1A95-4066-867D-EEB9B94066FE}"/>
                </a:ext>
              </a:extLst>
            </p:cNvPr>
            <p:cNvSpPr/>
            <p:nvPr/>
          </p:nvSpPr>
          <p:spPr>
            <a:xfrm rot="5400000">
              <a:off x="5019586" y="-2620493"/>
              <a:ext cx="1600625" cy="10176388"/>
            </a:xfrm>
            <a:prstGeom prst="homePlate">
              <a:avLst>
                <a:gd name="adj" fmla="val 50572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zh-CN" altLang="en-US" sz="1200" b="1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3" name="矩形 78">
              <a:extLst>
                <a:ext uri="{FF2B5EF4-FFF2-40B4-BE49-F238E27FC236}">
                  <a16:creationId xmlns:a16="http://schemas.microsoft.com/office/drawing/2014/main" id="{CCA24613-1B08-4532-ACF9-926D250EF5D2}"/>
                </a:ext>
              </a:extLst>
            </p:cNvPr>
            <p:cNvSpPr/>
            <p:nvPr/>
          </p:nvSpPr>
          <p:spPr>
            <a:xfrm>
              <a:off x="1109394" y="1784019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供应商</a:t>
              </a:r>
            </a:p>
          </p:txBody>
        </p:sp>
        <p:sp>
          <p:nvSpPr>
            <p:cNvPr id="34" name="矩形 79">
              <a:extLst>
                <a:ext uri="{FF2B5EF4-FFF2-40B4-BE49-F238E27FC236}">
                  <a16:creationId xmlns:a16="http://schemas.microsoft.com/office/drawing/2014/main" id="{C1B8CC45-1FC9-4B88-870F-59CE77FA2EE3}"/>
                </a:ext>
              </a:extLst>
            </p:cNvPr>
            <p:cNvSpPr/>
            <p:nvPr/>
          </p:nvSpPr>
          <p:spPr>
            <a:xfrm>
              <a:off x="3094564" y="1784018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工序物料</a:t>
              </a:r>
            </a:p>
          </p:txBody>
        </p:sp>
        <p:sp>
          <p:nvSpPr>
            <p:cNvPr id="35" name="矩形 80">
              <a:extLst>
                <a:ext uri="{FF2B5EF4-FFF2-40B4-BE49-F238E27FC236}">
                  <a16:creationId xmlns:a16="http://schemas.microsoft.com/office/drawing/2014/main" id="{03A1505A-AA3B-4EC2-A45C-72FE676771CD}"/>
                </a:ext>
              </a:extLst>
            </p:cNvPr>
            <p:cNvSpPr/>
            <p:nvPr/>
          </p:nvSpPr>
          <p:spPr>
            <a:xfrm>
              <a:off x="5405923" y="1784531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质量分析</a:t>
              </a:r>
            </a:p>
          </p:txBody>
        </p:sp>
        <p:sp>
          <p:nvSpPr>
            <p:cNvPr id="36" name="矩形 81">
              <a:extLst>
                <a:ext uri="{FF2B5EF4-FFF2-40B4-BE49-F238E27FC236}">
                  <a16:creationId xmlns:a16="http://schemas.microsoft.com/office/drawing/2014/main" id="{596EBF29-555B-449D-8A9F-4997CC2E410B}"/>
                </a:ext>
              </a:extLst>
            </p:cNvPr>
            <p:cNvSpPr/>
            <p:nvPr/>
          </p:nvSpPr>
          <p:spPr>
            <a:xfrm>
              <a:off x="7339849" y="1786811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第三</a:t>
              </a:r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方监造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7" name="矩形 82">
              <a:extLst>
                <a:ext uri="{FF2B5EF4-FFF2-40B4-BE49-F238E27FC236}">
                  <a16:creationId xmlns:a16="http://schemas.microsoft.com/office/drawing/2014/main" id="{82C1E276-2C4E-45FF-B608-5019BE30D33A}"/>
                </a:ext>
              </a:extLst>
            </p:cNvPr>
            <p:cNvSpPr/>
            <p:nvPr/>
          </p:nvSpPr>
          <p:spPr>
            <a:xfrm>
              <a:off x="1109394" y="1977636"/>
              <a:ext cx="1492091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改善来料品质</a:t>
              </a:r>
            </a:p>
          </p:txBody>
        </p:sp>
        <p:sp>
          <p:nvSpPr>
            <p:cNvPr id="38" name="矩形 83">
              <a:extLst>
                <a:ext uri="{FF2B5EF4-FFF2-40B4-BE49-F238E27FC236}">
                  <a16:creationId xmlns:a16="http://schemas.microsoft.com/office/drawing/2014/main" id="{B99468C5-F52D-43E8-B7F6-4054F3EA8A28}"/>
                </a:ext>
              </a:extLst>
            </p:cNvPr>
            <p:cNvSpPr/>
            <p:nvPr/>
          </p:nvSpPr>
          <p:spPr>
            <a:xfrm>
              <a:off x="3006047" y="1986210"/>
              <a:ext cx="1575738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过程物料品质管控</a:t>
              </a:r>
            </a:p>
          </p:txBody>
        </p:sp>
        <p:sp>
          <p:nvSpPr>
            <p:cNvPr id="39" name="矩形 84">
              <a:extLst>
                <a:ext uri="{FF2B5EF4-FFF2-40B4-BE49-F238E27FC236}">
                  <a16:creationId xmlns:a16="http://schemas.microsoft.com/office/drawing/2014/main" id="{F681290B-6D27-411B-9A6C-0FDC6BD398C0}"/>
                </a:ext>
              </a:extLst>
            </p:cNvPr>
            <p:cNvSpPr/>
            <p:nvPr/>
          </p:nvSpPr>
          <p:spPr>
            <a:xfrm>
              <a:off x="5228977" y="2008820"/>
              <a:ext cx="1787204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分析</a:t>
              </a:r>
              <a:r>
                <a:rPr lang="en-US" altLang="zh-CN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TOP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项问</a:t>
              </a:r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题</a:t>
              </a:r>
              <a:r>
                <a:rPr lang="en-US" altLang="zh-CN" sz="1200" b="1" dirty="0" smtClean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,SPC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D097D15A-8A45-4493-A7D9-AD0862979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250" y="2405229"/>
              <a:ext cx="430279" cy="30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1" name="直接箭头连接符 87">
              <a:extLst>
                <a:ext uri="{FF2B5EF4-FFF2-40B4-BE49-F238E27FC236}">
                  <a16:creationId xmlns:a16="http://schemas.microsoft.com/office/drawing/2014/main" id="{AAF81219-EE5B-48A8-AA17-954A9FF423AA}"/>
                </a:ext>
              </a:extLst>
            </p:cNvPr>
            <p:cNvCxnSpPr/>
            <p:nvPr/>
          </p:nvCxnSpPr>
          <p:spPr>
            <a:xfrm flipV="1">
              <a:off x="1848727" y="2202302"/>
              <a:ext cx="0" cy="2243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27">
              <a:extLst>
                <a:ext uri="{FF2B5EF4-FFF2-40B4-BE49-F238E27FC236}">
                  <a16:creationId xmlns:a16="http://schemas.microsoft.com/office/drawing/2014/main" id="{6BE93062-FC2F-4B20-A471-A43893D99630}"/>
                </a:ext>
              </a:extLst>
            </p:cNvPr>
            <p:cNvGrpSpPr/>
            <p:nvPr/>
          </p:nvGrpSpPr>
          <p:grpSpPr>
            <a:xfrm>
              <a:off x="1843585" y="2202304"/>
              <a:ext cx="8238600" cy="220022"/>
              <a:chOff x="1041702" y="1923678"/>
              <a:chExt cx="4579998" cy="220434"/>
            </a:xfrm>
          </p:grpSpPr>
          <p:cxnSp>
            <p:nvCxnSpPr>
              <p:cNvPr id="49" name="直接连接符 89">
                <a:extLst>
                  <a:ext uri="{FF2B5EF4-FFF2-40B4-BE49-F238E27FC236}">
                    <a16:creationId xmlns:a16="http://schemas.microsoft.com/office/drawing/2014/main" id="{ADB2E5F3-69C0-4E9D-85A9-BB846917534E}"/>
                  </a:ext>
                </a:extLst>
              </p:cNvPr>
              <p:cNvCxnSpPr/>
              <p:nvPr/>
            </p:nvCxnSpPr>
            <p:spPr>
              <a:xfrm flipV="1">
                <a:off x="1041702" y="2113575"/>
                <a:ext cx="4579998" cy="30537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90">
                <a:extLst>
                  <a:ext uri="{FF2B5EF4-FFF2-40B4-BE49-F238E27FC236}">
                    <a16:creationId xmlns:a16="http://schemas.microsoft.com/office/drawing/2014/main" id="{C9575752-94CC-4A6C-9740-339D222D5F0B}"/>
                  </a:ext>
                </a:extLst>
              </p:cNvPr>
              <p:cNvCxnSpPr/>
              <p:nvPr/>
            </p:nvCxnSpPr>
            <p:spPr>
              <a:xfrm flipV="1">
                <a:off x="2129861" y="1932061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91">
                <a:extLst>
                  <a:ext uri="{FF2B5EF4-FFF2-40B4-BE49-F238E27FC236}">
                    <a16:creationId xmlns:a16="http://schemas.microsoft.com/office/drawing/2014/main" id="{1D613BDA-89DF-4E8E-97CE-2CE9C8713F85}"/>
                  </a:ext>
                </a:extLst>
              </p:cNvPr>
              <p:cNvCxnSpPr/>
              <p:nvPr/>
            </p:nvCxnSpPr>
            <p:spPr>
              <a:xfrm flipV="1">
                <a:off x="3397574" y="1932061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92">
                <a:extLst>
                  <a:ext uri="{FF2B5EF4-FFF2-40B4-BE49-F238E27FC236}">
                    <a16:creationId xmlns:a16="http://schemas.microsoft.com/office/drawing/2014/main" id="{E707279A-BC91-47BB-9788-6E3E866543E7}"/>
                  </a:ext>
                </a:extLst>
              </p:cNvPr>
              <p:cNvCxnSpPr/>
              <p:nvPr/>
            </p:nvCxnSpPr>
            <p:spPr>
              <a:xfrm flipV="1">
                <a:off x="4451985" y="1923678"/>
                <a:ext cx="0" cy="2076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93">
              <a:extLst>
                <a:ext uri="{FF2B5EF4-FFF2-40B4-BE49-F238E27FC236}">
                  <a16:creationId xmlns:a16="http://schemas.microsoft.com/office/drawing/2014/main" id="{87F41D0C-6EC5-414C-BD1E-137F732F8BFA}"/>
                </a:ext>
              </a:extLst>
            </p:cNvPr>
            <p:cNvSpPr/>
            <p:nvPr/>
          </p:nvSpPr>
          <p:spPr>
            <a:xfrm>
              <a:off x="5110990" y="2470047"/>
              <a:ext cx="1809581" cy="21791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质量追溯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4" name="矩形 108">
              <a:extLst>
                <a:ext uri="{FF2B5EF4-FFF2-40B4-BE49-F238E27FC236}">
                  <a16:creationId xmlns:a16="http://schemas.microsoft.com/office/drawing/2014/main" id="{39E0F459-1F98-4E03-ADEE-A5FF25C2B1D0}"/>
                </a:ext>
              </a:extLst>
            </p:cNvPr>
            <p:cNvSpPr/>
            <p:nvPr/>
          </p:nvSpPr>
          <p:spPr>
            <a:xfrm>
              <a:off x="4558423" y="2730841"/>
              <a:ext cx="2904471" cy="24334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质量异常预警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,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提前导入干预对策</a:t>
              </a:r>
            </a:p>
          </p:txBody>
        </p:sp>
        <p:cxnSp>
          <p:nvCxnSpPr>
            <p:cNvPr id="45" name="直接箭头连接符 92">
              <a:extLst>
                <a:ext uri="{FF2B5EF4-FFF2-40B4-BE49-F238E27FC236}">
                  <a16:creationId xmlns:a16="http://schemas.microsoft.com/office/drawing/2014/main" id="{E707279A-BC91-47BB-9788-6E3E866543E7}"/>
                </a:ext>
              </a:extLst>
            </p:cNvPr>
            <p:cNvCxnSpPr/>
            <p:nvPr/>
          </p:nvCxnSpPr>
          <p:spPr>
            <a:xfrm flipV="1">
              <a:off x="10072353" y="2188670"/>
              <a:ext cx="0" cy="20725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81">
              <a:extLst>
                <a:ext uri="{FF2B5EF4-FFF2-40B4-BE49-F238E27FC236}">
                  <a16:creationId xmlns:a16="http://schemas.microsoft.com/office/drawing/2014/main" id="{596EBF29-555B-449D-8A9F-4997CC2E410B}"/>
                </a:ext>
              </a:extLst>
            </p:cNvPr>
            <p:cNvSpPr/>
            <p:nvPr/>
          </p:nvSpPr>
          <p:spPr>
            <a:xfrm>
              <a:off x="9342064" y="1763998"/>
              <a:ext cx="1492091" cy="1983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客户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7" name="矩形 85">
              <a:extLst>
                <a:ext uri="{FF2B5EF4-FFF2-40B4-BE49-F238E27FC236}">
                  <a16:creationId xmlns:a16="http://schemas.microsoft.com/office/drawing/2014/main" id="{BE0B0968-AAF2-44EC-9D12-A5DC20A629B0}"/>
                </a:ext>
              </a:extLst>
            </p:cNvPr>
            <p:cNvSpPr/>
            <p:nvPr/>
          </p:nvSpPr>
          <p:spPr>
            <a:xfrm>
              <a:off x="9196429" y="1983392"/>
              <a:ext cx="1713072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降低</a:t>
              </a:r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客</a:t>
              </a:r>
              <a:r>
                <a: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诉风险</a:t>
              </a:r>
            </a:p>
          </p:txBody>
        </p:sp>
        <p:sp>
          <p:nvSpPr>
            <p:cNvPr id="48" name="矩形 85">
              <a:extLst>
                <a:ext uri="{FF2B5EF4-FFF2-40B4-BE49-F238E27FC236}">
                  <a16:creationId xmlns:a16="http://schemas.microsoft.com/office/drawing/2014/main" id="{BE0B0968-AAF2-44EC-9D12-A5DC20A629B0}"/>
                </a:ext>
              </a:extLst>
            </p:cNvPr>
            <p:cNvSpPr/>
            <p:nvPr/>
          </p:nvSpPr>
          <p:spPr>
            <a:xfrm>
              <a:off x="7118868" y="1978674"/>
              <a:ext cx="1713072" cy="33717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∙</a:t>
              </a:r>
              <a:r>
                <a:rPr lang="zh-CN" altLang="en-US" sz="1200" b="1" dirty="0" smtClean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生产数据透明化</a:t>
              </a:r>
              <a:endPara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53" name="Group 4"/>
          <p:cNvGrpSpPr/>
          <p:nvPr/>
        </p:nvGrpSpPr>
        <p:grpSpPr>
          <a:xfrm>
            <a:off x="1299640" y="4378534"/>
            <a:ext cx="8186740" cy="2209003"/>
            <a:chOff x="1923754" y="5031677"/>
            <a:chExt cx="8186740" cy="2209003"/>
          </a:xfrm>
        </p:grpSpPr>
        <p:pic>
          <p:nvPicPr>
            <p:cNvPr id="54" name="Picture 9">
              <a:extLst>
                <a:ext uri="{FF2B5EF4-FFF2-40B4-BE49-F238E27FC236}">
                  <a16:creationId xmlns:a16="http://schemas.microsoft.com/office/drawing/2014/main" id="{483BE769-1CD9-4A96-AD1F-D139CC5AA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36844" y="4100191"/>
              <a:ext cx="926990" cy="2789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5" name="Group 3"/>
            <p:cNvGrpSpPr/>
            <p:nvPr/>
          </p:nvGrpSpPr>
          <p:grpSpPr>
            <a:xfrm>
              <a:off x="1923754" y="5162762"/>
              <a:ext cx="8186740" cy="2077918"/>
              <a:chOff x="1923754" y="5162762"/>
              <a:chExt cx="8186740" cy="2077918"/>
            </a:xfrm>
          </p:grpSpPr>
          <p:sp>
            <p:nvSpPr>
              <p:cNvPr id="56" name="矩形 113">
                <a:extLst>
                  <a:ext uri="{FF2B5EF4-FFF2-40B4-BE49-F238E27FC236}">
                    <a16:creationId xmlns:a16="http://schemas.microsoft.com/office/drawing/2014/main" id="{C4DB60FB-0D73-40BA-BC45-A1011A41B52C}"/>
                  </a:ext>
                </a:extLst>
              </p:cNvPr>
              <p:cNvSpPr/>
              <p:nvPr/>
            </p:nvSpPr>
            <p:spPr>
              <a:xfrm>
                <a:off x="2285275" y="5405334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构建质量信息收集</a:t>
                </a:r>
              </a:p>
            </p:txBody>
          </p:sp>
          <p:sp>
            <p:nvSpPr>
              <p:cNvPr id="57" name="矩形 114">
                <a:extLst>
                  <a:ext uri="{FF2B5EF4-FFF2-40B4-BE49-F238E27FC236}">
                    <a16:creationId xmlns:a16="http://schemas.microsoft.com/office/drawing/2014/main" id="{4FA53C27-1769-4153-B373-642B63D75323}"/>
                  </a:ext>
                </a:extLst>
              </p:cNvPr>
              <p:cNvSpPr/>
              <p:nvPr/>
            </p:nvSpPr>
            <p:spPr>
              <a:xfrm>
                <a:off x="7730136" y="5434781"/>
                <a:ext cx="2380358" cy="215146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物料</a:t>
                </a:r>
                <a:r>
                  <a:rPr lang="en-US" altLang="zh-CN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-</a:t>
                </a:r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在制品</a:t>
                </a:r>
                <a:r>
                  <a:rPr lang="en-US" altLang="zh-CN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-</a:t>
                </a:r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成</a:t>
                </a:r>
                <a:r>
                  <a:rPr lang="zh-CN" altLang="en-US" sz="1200" b="1" dirty="0" smtClean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品</a:t>
                </a:r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质量</a:t>
                </a:r>
                <a:r>
                  <a:rPr lang="zh-CN" altLang="en-US" sz="1200" b="1" dirty="0" smtClean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关联</a:t>
                </a:r>
                <a:endParaRPr lang="zh-CN" altLang="en-US" sz="1200" b="1" dirty="0">
                  <a:solidFill>
                    <a:schemeClr val="accent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58" name="矩形 115">
                <a:extLst>
                  <a:ext uri="{FF2B5EF4-FFF2-40B4-BE49-F238E27FC236}">
                    <a16:creationId xmlns:a16="http://schemas.microsoft.com/office/drawing/2014/main" id="{48481A1C-12CA-44CB-A491-BB162318CB07}"/>
                  </a:ext>
                </a:extLst>
              </p:cNvPr>
              <p:cNvSpPr/>
              <p:nvPr/>
            </p:nvSpPr>
            <p:spPr>
              <a:xfrm>
                <a:off x="5085057" y="5162762"/>
                <a:ext cx="1642844" cy="3371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zh-CN" altLang="en-US" sz="1200" b="1" dirty="0">
                    <a:solidFill>
                      <a:schemeClr val="accent6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系统</a:t>
                </a:r>
                <a:r>
                  <a:rPr lang="zh-CN" altLang="en-US" sz="1200" b="1" dirty="0" smtClean="0">
                    <a:solidFill>
                      <a:schemeClr val="accent6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数</a:t>
                </a:r>
                <a:r>
                  <a:rPr lang="zh-CN" altLang="en-US" sz="1200" b="1" dirty="0">
                    <a:solidFill>
                      <a:schemeClr val="accent6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据库</a:t>
                </a:r>
              </a:p>
            </p:txBody>
          </p:sp>
          <p:sp>
            <p:nvSpPr>
              <p:cNvPr id="59" name="矩形 116">
                <a:extLst>
                  <a:ext uri="{FF2B5EF4-FFF2-40B4-BE49-F238E27FC236}">
                    <a16:creationId xmlns:a16="http://schemas.microsoft.com/office/drawing/2014/main" id="{6AC40766-129A-4CF2-A993-33D6B5A4BD72}"/>
                  </a:ext>
                </a:extLst>
              </p:cNvPr>
              <p:cNvSpPr/>
              <p:nvPr/>
            </p:nvSpPr>
            <p:spPr>
              <a:xfrm>
                <a:off x="1923754" y="7000680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原物料入库</a:t>
                </a:r>
              </a:p>
            </p:txBody>
          </p:sp>
          <p:sp>
            <p:nvSpPr>
              <p:cNvPr id="60" name="矩形 117">
                <a:extLst>
                  <a:ext uri="{FF2B5EF4-FFF2-40B4-BE49-F238E27FC236}">
                    <a16:creationId xmlns:a16="http://schemas.microsoft.com/office/drawing/2014/main" id="{74339DD7-798F-433C-9225-8674BC1302A2}"/>
                  </a:ext>
                </a:extLst>
              </p:cNvPr>
              <p:cNvSpPr/>
              <p:nvPr/>
            </p:nvSpPr>
            <p:spPr>
              <a:xfrm>
                <a:off x="5233477" y="6983867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各生产工序</a:t>
                </a:r>
              </a:p>
            </p:txBody>
          </p:sp>
          <p:sp>
            <p:nvSpPr>
              <p:cNvPr id="61" name="矩形 118">
                <a:extLst>
                  <a:ext uri="{FF2B5EF4-FFF2-40B4-BE49-F238E27FC236}">
                    <a16:creationId xmlns:a16="http://schemas.microsoft.com/office/drawing/2014/main" id="{9FAE7CDE-397D-4ECE-8AFB-D33D2B79679E}"/>
                  </a:ext>
                </a:extLst>
              </p:cNvPr>
              <p:cNvSpPr/>
              <p:nvPr/>
            </p:nvSpPr>
            <p:spPr>
              <a:xfrm>
                <a:off x="8336744" y="7000680"/>
                <a:ext cx="1492091" cy="24000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zh-CN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成品出货</a:t>
                </a:r>
              </a:p>
            </p:txBody>
          </p:sp>
          <p:sp>
            <p:nvSpPr>
              <p:cNvPr id="62" name="右箭头 83">
                <a:extLst>
                  <a:ext uri="{FF2B5EF4-FFF2-40B4-BE49-F238E27FC236}">
                    <a16:creationId xmlns:a16="http://schemas.microsoft.com/office/drawing/2014/main" id="{774AACE4-1D0B-450D-A5CF-DBDA56E0383C}"/>
                  </a:ext>
                </a:extLst>
              </p:cNvPr>
              <p:cNvSpPr/>
              <p:nvPr/>
            </p:nvSpPr>
            <p:spPr>
              <a:xfrm>
                <a:off x="4333803" y="6642683"/>
                <a:ext cx="307292" cy="289965"/>
              </a:xfrm>
              <a:prstGeom prst="rightArrow">
                <a:avLst/>
              </a:prstGeom>
              <a:solidFill>
                <a:srgbClr val="66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sz="1200" b="1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63" name="右箭头 84">
                <a:extLst>
                  <a:ext uri="{FF2B5EF4-FFF2-40B4-BE49-F238E27FC236}">
                    <a16:creationId xmlns:a16="http://schemas.microsoft.com/office/drawing/2014/main" id="{A0CEE29B-C2EE-49F9-B638-22EFACC12324}"/>
                  </a:ext>
                </a:extLst>
              </p:cNvPr>
              <p:cNvSpPr/>
              <p:nvPr/>
            </p:nvSpPr>
            <p:spPr>
              <a:xfrm>
                <a:off x="7453543" y="6642682"/>
                <a:ext cx="307292" cy="289965"/>
              </a:xfrm>
              <a:prstGeom prst="rightArrow">
                <a:avLst/>
              </a:prstGeom>
              <a:solidFill>
                <a:srgbClr val="66FF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zh-CN" altLang="en-US" sz="1200" b="1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pic>
            <p:nvPicPr>
              <p:cNvPr id="64" name="Picture 11">
                <a:extLst>
                  <a:ext uri="{FF2B5EF4-FFF2-40B4-BE49-F238E27FC236}">
                    <a16:creationId xmlns:a16="http://schemas.microsoft.com/office/drawing/2014/main" id="{1C4D0699-722F-4D20-9059-2F86C555D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4785" y="6416963"/>
                <a:ext cx="1003300" cy="406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图片 123" descr="http://y1.ifengimg.com/ifengimcp/pic/20150307/afae820ac2b141fe2f24_size142_w800_h549.jpg">
                <a:extLst>
                  <a:ext uri="{FF2B5EF4-FFF2-40B4-BE49-F238E27FC236}">
                    <a16:creationId xmlns:a16="http://schemas.microsoft.com/office/drawing/2014/main" id="{B5CC80D3-D402-43DF-AF2A-2B5BA85CC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8029" y="6551361"/>
                <a:ext cx="862505" cy="3292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12">
                <a:extLst>
                  <a:ext uri="{FF2B5EF4-FFF2-40B4-BE49-F238E27FC236}">
                    <a16:creationId xmlns:a16="http://schemas.microsoft.com/office/drawing/2014/main" id="{CB9741A2-5263-4C1E-BD11-287F531FE9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68" y="6481511"/>
                <a:ext cx="295557" cy="453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7" name="Picture 13">
                <a:extLst>
                  <a:ext uri="{FF2B5EF4-FFF2-40B4-BE49-F238E27FC236}">
                    <a16:creationId xmlns:a16="http://schemas.microsoft.com/office/drawing/2014/main" id="{44D8F1F6-D132-4651-8FC2-4BA6DBD2A0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4421" y="6389303"/>
                <a:ext cx="533400" cy="546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" name="Picture 14">
                <a:extLst>
                  <a:ext uri="{FF2B5EF4-FFF2-40B4-BE49-F238E27FC236}">
                    <a16:creationId xmlns:a16="http://schemas.microsoft.com/office/drawing/2014/main" id="{72B51271-5EF6-4532-8561-B17523931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8312" y="6244134"/>
                <a:ext cx="501649" cy="7048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9" name="直接箭头连接符 127">
                <a:extLst>
                  <a:ext uri="{FF2B5EF4-FFF2-40B4-BE49-F238E27FC236}">
                    <a16:creationId xmlns:a16="http://schemas.microsoft.com/office/drawing/2014/main" id="{97153BE4-5D8A-4233-B157-37B5F136F466}"/>
                  </a:ext>
                </a:extLst>
              </p:cNvPr>
              <p:cNvCxnSpPr/>
              <p:nvPr/>
            </p:nvCxnSpPr>
            <p:spPr>
              <a:xfrm flipV="1">
                <a:off x="3259267" y="5852301"/>
                <a:ext cx="1350895" cy="70767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128">
                <a:extLst>
                  <a:ext uri="{FF2B5EF4-FFF2-40B4-BE49-F238E27FC236}">
                    <a16:creationId xmlns:a16="http://schemas.microsoft.com/office/drawing/2014/main" id="{89E425BF-026E-4EA1-AD89-0AEE50FE9D4E}"/>
                  </a:ext>
                </a:extLst>
              </p:cNvPr>
              <p:cNvCxnSpPr/>
              <p:nvPr/>
            </p:nvCxnSpPr>
            <p:spPr>
              <a:xfrm flipH="1" flipV="1">
                <a:off x="5867673" y="6012776"/>
                <a:ext cx="15724" cy="4627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129">
                <a:extLst>
                  <a:ext uri="{FF2B5EF4-FFF2-40B4-BE49-F238E27FC236}">
                    <a16:creationId xmlns:a16="http://schemas.microsoft.com/office/drawing/2014/main" id="{EA28F0F1-208E-4182-B97B-32714CD9D6FC}"/>
                  </a:ext>
                </a:extLst>
              </p:cNvPr>
              <p:cNvCxnSpPr/>
              <p:nvPr/>
            </p:nvCxnSpPr>
            <p:spPr>
              <a:xfrm flipH="1" flipV="1">
                <a:off x="7090098" y="5845598"/>
                <a:ext cx="1246646" cy="6298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11262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功能设计</a:t>
            </a:r>
            <a:r>
              <a:rPr lang="en-US" altLang="zh-CN" b="1" dirty="0"/>
              <a:t> – </a:t>
            </a:r>
            <a:r>
              <a:rPr lang="zh-CN" altLang="en-US" b="1" dirty="0"/>
              <a:t>质量标准</a:t>
            </a:r>
            <a:r>
              <a:rPr lang="zh-CN" altLang="en-US" b="1" dirty="0" smtClean="0"/>
              <a:t>设置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561160658"/>
              </p:ext>
            </p:extLst>
          </p:nvPr>
        </p:nvGraphicFramePr>
        <p:xfrm>
          <a:off x="395512" y="684312"/>
          <a:ext cx="11233248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785235"/>
              </p:ext>
            </p:extLst>
          </p:nvPr>
        </p:nvGraphicFramePr>
        <p:xfrm>
          <a:off x="395512" y="3544069"/>
          <a:ext cx="3420000" cy="18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演示文稿" r:id="rId8" imgW="3866509" imgH="2898824" progId="PowerPoint.Show.12">
                  <p:embed/>
                </p:oleObj>
              </mc:Choice>
              <mc:Fallback>
                <p:oleObj name="演示文稿" r:id="rId8" imgW="3866509" imgH="2898824" progId="PowerPoint.Show.12">
                  <p:embed/>
                  <p:pic>
                    <p:nvPicPr>
                      <p:cNvPr id="11" name="对象 3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12" y="3544069"/>
                        <a:ext cx="3420000" cy="186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23987"/>
              </p:ext>
            </p:extLst>
          </p:nvPr>
        </p:nvGraphicFramePr>
        <p:xfrm>
          <a:off x="4464048" y="3570308"/>
          <a:ext cx="3690152" cy="18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resentation" r:id="rId10" imgW="4192496" imgH="3145433" progId="PowerPoint.Show.12">
                  <p:embed/>
                </p:oleObj>
              </mc:Choice>
              <mc:Fallback>
                <p:oleObj name="Presentation" r:id="rId10" imgW="4192496" imgH="3145433" progId="PowerPoint.Show.12">
                  <p:embed/>
                  <p:pic>
                    <p:nvPicPr>
                      <p:cNvPr id="14" name="对象 4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048" y="3570308"/>
                        <a:ext cx="3690152" cy="18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762829"/>
              </p:ext>
            </p:extLst>
          </p:nvPr>
        </p:nvGraphicFramePr>
        <p:xfrm>
          <a:off x="8555359" y="3569827"/>
          <a:ext cx="3335323" cy="18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resentation" r:id="rId12" imgW="14700362" imgH="11024676" progId="PowerPoint.Show.12">
                  <p:embed/>
                </p:oleObj>
              </mc:Choice>
              <mc:Fallback>
                <p:oleObj name="Presentation" r:id="rId12" imgW="14700362" imgH="11024676" progId="PowerPoint.Show.12">
                  <p:embed/>
                  <p:pic>
                    <p:nvPicPr>
                      <p:cNvPr id="15" name="对象 5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5359" y="3569827"/>
                        <a:ext cx="3335323" cy="186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95512" y="3544069"/>
            <a:ext cx="3609818" cy="203248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5616" y="3556947"/>
            <a:ext cx="4041465" cy="20324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89235" y="3556947"/>
            <a:ext cx="4041465" cy="20324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830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227" y="1346714"/>
            <a:ext cx="4072481" cy="4163929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ED3CF5E4-1AE3-438B-A90A-E6409C99DE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6698" y="1500000"/>
            <a:ext cx="1505713" cy="136634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图片 5">
            <a:extLst>
              <a:ext uri="{FF2B5EF4-FFF2-40B4-BE49-F238E27FC236}">
                <a16:creationId xmlns:a16="http://schemas.microsoft.com/office/drawing/2014/main" id="{1FA620B1-F7BE-4CDE-A55B-9E6C3AB80A43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074" y="1271537"/>
            <a:ext cx="3709410" cy="2072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矩形 7">
            <a:extLst>
              <a:ext uri="{FF2B5EF4-FFF2-40B4-BE49-F238E27FC236}">
                <a16:creationId xmlns:a16="http://schemas.microsoft.com/office/drawing/2014/main" id="{EBC812B2-34DF-48F0-BF2B-CFB075304C9A}"/>
              </a:ext>
            </a:extLst>
          </p:cNvPr>
          <p:cNvSpPr/>
          <p:nvPr/>
        </p:nvSpPr>
        <p:spPr>
          <a:xfrm>
            <a:off x="181845" y="1309762"/>
            <a:ext cx="397597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系统提</a:t>
            </a: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供统</a:t>
            </a: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计分析数据</a:t>
            </a:r>
            <a:endParaRPr lang="en-US" altLang="zh-CN" sz="145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对数据提供丰富的分</a:t>
            </a: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析图标</a:t>
            </a:r>
            <a:endParaRPr lang="zh-CN" altLang="en-US" sz="145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对</a:t>
            </a: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某些关键工艺参数提供</a:t>
            </a:r>
            <a:r>
              <a:rPr lang="en-US" altLang="zh-CN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SPC</a:t>
            </a: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分析图</a:t>
            </a:r>
            <a:endParaRPr lang="en-US" altLang="zh-CN" sz="145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提供质量数据下载功能</a:t>
            </a:r>
          </a:p>
          <a:p>
            <a:pPr marL="311079" indent="-311079" eaLnBrk="0" fontAlgn="base" hangingPunct="0">
              <a:lnSpc>
                <a:spcPts val="1814"/>
              </a:lnSpc>
              <a:spcBef>
                <a:spcPts val="907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452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检验数据与批次绑定，供质量追溯</a:t>
            </a:r>
            <a:endParaRPr lang="zh-CN" altLang="en-US" sz="1452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24005" y="3719074"/>
            <a:ext cx="1040670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33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SPC</a:t>
            </a:r>
            <a:r>
              <a:rPr lang="zh-CN" altLang="en-US" sz="1633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分析</a:t>
            </a:r>
            <a:endParaRPr lang="en-US" sz="1633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功能设计</a:t>
            </a:r>
            <a:r>
              <a:rPr lang="en-US" altLang="zh-CN" b="1" dirty="0"/>
              <a:t> – </a:t>
            </a:r>
            <a:r>
              <a:rPr lang="zh-CN" altLang="en-US" b="1" dirty="0"/>
              <a:t>质量分析及</a:t>
            </a:r>
            <a:r>
              <a:rPr lang="zh-CN" altLang="en-US" b="1" dirty="0" smtClean="0"/>
              <a:t>追溯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448" y="3975609"/>
            <a:ext cx="4584589" cy="228010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65" y="3187073"/>
            <a:ext cx="3323209" cy="30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3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B85A49-1C0F-4F5F-8B92-0724E22A7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3600" dirty="0">
                <a:solidFill>
                  <a:schemeClr val="bg1"/>
                </a:solidFill>
              </a:rPr>
              <a:t>系统方案设计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DCB14A-33B2-480F-9C47-D0C2FA779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921" y="1404055"/>
            <a:ext cx="2412491" cy="132985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1929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040" y="1078378"/>
            <a:ext cx="6473006" cy="52960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40607" y="2301321"/>
            <a:ext cx="2478795" cy="2916229"/>
          </a:xfrm>
          <a:prstGeom prst="rect">
            <a:avLst/>
          </a:prstGeom>
          <a:solidFill>
            <a:srgbClr val="F8D05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50973" tIns="358991" rIns="150973" bIns="77420" spcCol="1270"/>
          <a:lstStyle/>
          <a:p>
            <a:pPr>
              <a:defRPr/>
            </a:pPr>
            <a:r>
              <a:rPr lang="en-US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作为一个集成性的应用系统，系统内部模块间的数据信息交换频繁，实现由数据采集、系统分析、门户展示，达到</a:t>
            </a:r>
            <a:r>
              <a:rPr lang="en-US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各模块间信息的良好流动。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内部信息流设计</a:t>
            </a:r>
          </a:p>
        </p:txBody>
      </p:sp>
    </p:spTree>
    <p:extLst>
      <p:ext uri="{BB962C8B-B14F-4D97-AF65-F5344CB8AC3E}">
        <p14:creationId xmlns:p14="http://schemas.microsoft.com/office/powerpoint/2010/main" val="346870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92338" y="1226913"/>
            <a:ext cx="7923212" cy="2905343"/>
            <a:chOff x="687971" y="1446572"/>
            <a:chExt cx="7922077" cy="3653398"/>
          </a:xfrm>
        </p:grpSpPr>
        <p:sp>
          <p:nvSpPr>
            <p:cNvPr id="6" name="Rectangle 28"/>
            <p:cNvSpPr/>
            <p:nvPr/>
          </p:nvSpPr>
          <p:spPr bwMode="auto">
            <a:xfrm>
              <a:off x="3805374" y="1446572"/>
              <a:ext cx="1750761" cy="36533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Arial" pitchFamily="34" charset="0"/>
              </a:endParaRPr>
            </a:p>
          </p:txBody>
        </p:sp>
        <p:sp>
          <p:nvSpPr>
            <p:cNvPr id="7" name="Rounded Rectangle 29"/>
            <p:cNvSpPr/>
            <p:nvPr/>
          </p:nvSpPr>
          <p:spPr bwMode="auto">
            <a:xfrm>
              <a:off x="687971" y="2176102"/>
              <a:ext cx="1044425" cy="2357264"/>
            </a:xfrm>
            <a:prstGeom prst="round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>
                <a:defRPr/>
              </a:pPr>
              <a:r>
                <a:rPr lang="en-US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ERP</a:t>
              </a:r>
            </a:p>
          </p:txBody>
        </p:sp>
        <p:sp>
          <p:nvSpPr>
            <p:cNvPr id="8" name="Rounded Rectangle 30"/>
            <p:cNvSpPr>
              <a:spLocks noChangeArrowheads="1"/>
            </p:cNvSpPr>
            <p:nvPr/>
          </p:nvSpPr>
          <p:spPr bwMode="auto">
            <a:xfrm>
              <a:off x="3886025" y="2069281"/>
              <a:ext cx="1581223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生产管理</a:t>
              </a:r>
            </a:p>
          </p:txBody>
        </p:sp>
        <p:sp>
          <p:nvSpPr>
            <p:cNvPr id="9" name="Rounded Rectangle 31"/>
            <p:cNvSpPr>
              <a:spLocks noChangeArrowheads="1"/>
            </p:cNvSpPr>
            <p:nvPr/>
          </p:nvSpPr>
          <p:spPr bwMode="auto">
            <a:xfrm>
              <a:off x="3886025" y="2829523"/>
              <a:ext cx="1581223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质量管理</a:t>
              </a:r>
              <a:endPara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0" name="TextBox 32"/>
            <p:cNvSpPr txBox="1">
              <a:spLocks noChangeArrowheads="1"/>
            </p:cNvSpPr>
            <p:nvPr/>
          </p:nvSpPr>
          <p:spPr bwMode="auto">
            <a:xfrm>
              <a:off x="1931327" y="2193319"/>
              <a:ext cx="1610490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工单信息、</a:t>
              </a:r>
              <a:r>
                <a:rPr lang="en-US" altLang="zh-CN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BOM</a:t>
              </a:r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消耗</a:t>
              </a:r>
            </a:p>
          </p:txBody>
        </p:sp>
        <p:sp>
          <p:nvSpPr>
            <p:cNvPr id="11" name="TextBox 33"/>
            <p:cNvSpPr txBox="1">
              <a:spLocks noChangeArrowheads="1"/>
            </p:cNvSpPr>
            <p:nvPr/>
          </p:nvSpPr>
          <p:spPr bwMode="auto">
            <a:xfrm>
              <a:off x="2498374" y="2630049"/>
              <a:ext cx="1159232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生产过程信息</a:t>
              </a:r>
            </a:p>
          </p:txBody>
        </p:sp>
        <p:sp>
          <p:nvSpPr>
            <p:cNvPr id="12" name="Rectangle 34"/>
            <p:cNvSpPr>
              <a:spLocks noChangeArrowheads="1"/>
            </p:cNvSpPr>
            <p:nvPr/>
          </p:nvSpPr>
          <p:spPr bwMode="auto">
            <a:xfrm>
              <a:off x="2179944" y="4166858"/>
              <a:ext cx="1504161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采购接收、出货状态</a:t>
              </a:r>
              <a:endPara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4013007" y="1542392"/>
              <a:ext cx="1261240" cy="50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MES</a:t>
              </a:r>
            </a:p>
          </p:txBody>
        </p:sp>
        <p:cxnSp>
          <p:nvCxnSpPr>
            <p:cNvPr id="14" name="Straight Arrow Connector 36"/>
            <p:cNvCxnSpPr/>
            <p:nvPr/>
          </p:nvCxnSpPr>
          <p:spPr bwMode="auto">
            <a:xfrm flipH="1">
              <a:off x="1764142" y="2630620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37"/>
            <p:cNvCxnSpPr/>
            <p:nvPr/>
          </p:nvCxnSpPr>
          <p:spPr bwMode="auto">
            <a:xfrm>
              <a:off x="1764142" y="4031982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939803" y="3714629"/>
              <a:ext cx="1469532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采购订单、出货计划</a:t>
              </a:r>
              <a:endParaRPr lang="en-US" altLang="zh-CN" sz="11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cxnSp>
          <p:nvCxnSpPr>
            <p:cNvPr id="17" name="Straight Arrow Connector 39"/>
            <p:cNvCxnSpPr/>
            <p:nvPr/>
          </p:nvCxnSpPr>
          <p:spPr bwMode="auto">
            <a:xfrm>
              <a:off x="1789538" y="2492878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40"/>
            <p:cNvCxnSpPr/>
            <p:nvPr/>
          </p:nvCxnSpPr>
          <p:spPr bwMode="auto">
            <a:xfrm flipH="1">
              <a:off x="1764142" y="4167727"/>
              <a:ext cx="1944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3886025" y="4293817"/>
              <a:ext cx="1581222" cy="574919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基础信息管理与系统集成</a:t>
              </a:r>
              <a:endParaRPr lang="zh-CN" altLang="en-GB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0" name="Rounded Rectangle 20"/>
            <p:cNvSpPr>
              <a:spLocks noChangeArrowheads="1"/>
            </p:cNvSpPr>
            <p:nvPr/>
          </p:nvSpPr>
          <p:spPr bwMode="auto">
            <a:xfrm>
              <a:off x="7314048" y="3696194"/>
              <a:ext cx="1296000" cy="789262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设备、固定扫码枪</a:t>
              </a:r>
            </a:p>
          </p:txBody>
        </p:sp>
        <p:cxnSp>
          <p:nvCxnSpPr>
            <p:cNvPr id="21" name="Straight Arrow Connector 43"/>
            <p:cNvCxnSpPr>
              <a:stCxn id="20" idx="1"/>
            </p:cNvCxnSpPr>
            <p:nvPr/>
          </p:nvCxnSpPr>
          <p:spPr bwMode="auto">
            <a:xfrm flipH="1">
              <a:off x="5556136" y="4090824"/>
              <a:ext cx="175791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5954617" y="3811837"/>
              <a:ext cx="1095015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设备状态</a:t>
              </a:r>
              <a:r>
                <a:rPr lang="en-US" altLang="zh-CN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/</a:t>
              </a:r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参数</a:t>
              </a:r>
              <a:endParaRPr lang="en-US" altLang="zh-CN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23" name="Rounded Rectangle 26"/>
            <p:cNvSpPr>
              <a:spLocks noChangeArrowheads="1"/>
            </p:cNvSpPr>
            <p:nvPr/>
          </p:nvSpPr>
          <p:spPr bwMode="auto">
            <a:xfrm>
              <a:off x="7314048" y="2176102"/>
              <a:ext cx="1296000" cy="789262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SPI</a:t>
              </a:r>
              <a:r>
                <a:rPr lang="zh-CN" altLang="en-US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、</a:t>
              </a:r>
              <a:r>
                <a:rPr lang="en-US" altLang="zh-CN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AOI</a:t>
              </a:r>
              <a:r>
                <a:rPr lang="zh-CN" altLang="en-US" sz="16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等检测</a:t>
              </a:r>
            </a:p>
          </p:txBody>
        </p:sp>
        <p:cxnSp>
          <p:nvCxnSpPr>
            <p:cNvPr id="24" name="Straight Arrow Connector 46"/>
            <p:cNvCxnSpPr/>
            <p:nvPr/>
          </p:nvCxnSpPr>
          <p:spPr bwMode="auto">
            <a:xfrm flipH="1">
              <a:off x="5556136" y="2576721"/>
              <a:ext cx="175711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5992712" y="2288138"/>
              <a:ext cx="1095015" cy="328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图片</a:t>
              </a:r>
              <a:r>
                <a:rPr lang="en-US" altLang="zh-CN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/</a:t>
              </a:r>
              <a:r>
                <a:rPr lang="zh-CN" altLang="en-US" sz="11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检测数据</a:t>
              </a:r>
            </a:p>
          </p:txBody>
        </p:sp>
        <p:sp>
          <p:nvSpPr>
            <p:cNvPr id="26" name="Rounded Rectangle 29"/>
            <p:cNvSpPr>
              <a:spLocks noChangeArrowheads="1"/>
            </p:cNvSpPr>
            <p:nvPr/>
          </p:nvSpPr>
          <p:spPr bwMode="auto">
            <a:xfrm>
              <a:off x="3886025" y="3585234"/>
              <a:ext cx="1581222" cy="576001"/>
            </a:xfrm>
            <a:prstGeom prst="roundRect">
              <a:avLst>
                <a:gd name="adj" fmla="val 16667"/>
              </a:avLst>
            </a:prstGeom>
            <a:solidFill>
              <a:srgbClr val="2D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Verdana" pitchFamily="34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仓储管理</a:t>
              </a:r>
              <a:endPara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27" name="Rounded Rectangle 49"/>
          <p:cNvSpPr/>
          <p:nvPr/>
        </p:nvSpPr>
        <p:spPr bwMode="auto">
          <a:xfrm>
            <a:off x="1911350" y="4467221"/>
            <a:ext cx="8664575" cy="1805076"/>
          </a:xfrm>
          <a:prstGeom prst="round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endParaRPr lang="en-US" sz="16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8" name="TextBox 30"/>
          <p:cNvSpPr txBox="1">
            <a:spLocks noChangeArrowheads="1"/>
          </p:cNvSpPr>
          <p:nvPr/>
        </p:nvSpPr>
        <p:spPr bwMode="auto">
          <a:xfrm>
            <a:off x="2024063" y="4603745"/>
            <a:ext cx="8377237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系统：主要从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系统获取工单、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BOM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消耗信息等；向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ERP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提供库存交易、生产过程信息、销售发货、公司间交易等信息。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与数据采集系统：从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PLC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、固定条码枪等处获取自动化采集数据。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SPI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AOI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、检测设备等系统读取检测数据及保存检测图片。</a:t>
            </a:r>
            <a:endParaRPr lang="en-US" altLang="zh-CN" sz="16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eaLnBrk="1" hangingPunct="1"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HR</a:t>
            </a:r>
            <a:r>
              <a:rPr lang="zh-CN" altLang="en-US" sz="16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系统集成发送通知消息。</a:t>
            </a:r>
          </a:p>
        </p:txBody>
      </p:sp>
      <p:cxnSp>
        <p:nvCxnSpPr>
          <p:cNvPr id="29" name="Straight Arrow Connector 26"/>
          <p:cNvCxnSpPr/>
          <p:nvPr/>
        </p:nvCxnSpPr>
        <p:spPr bwMode="auto">
          <a:xfrm>
            <a:off x="7061200" y="3439652"/>
            <a:ext cx="175736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7640880" y="3440184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11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下发指令</a:t>
            </a:r>
            <a:endParaRPr lang="en-US" altLang="zh-CN" sz="11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外部信息流交互</a:t>
            </a:r>
          </a:p>
        </p:txBody>
      </p:sp>
    </p:spTree>
    <p:extLst>
      <p:ext uri="{BB962C8B-B14F-4D97-AF65-F5344CB8AC3E}">
        <p14:creationId xmlns:p14="http://schemas.microsoft.com/office/powerpoint/2010/main" val="4831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B85A49-1C0F-4F5F-8B92-0724E22A7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chemeClr val="bg1"/>
                </a:solidFill>
              </a:rPr>
              <a:t>应用场景</a:t>
            </a:r>
            <a:r>
              <a:rPr lang="zh-CN" altLang="en-US" sz="3600" dirty="0"/>
              <a:t>样例</a:t>
            </a:r>
            <a:r>
              <a:rPr lang="zh-CN" altLang="en-US" sz="3600" dirty="0">
                <a:solidFill>
                  <a:schemeClr val="bg1"/>
                </a:solidFill>
              </a:rPr>
              <a:t>及功能设计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EDDCB14A-33B2-480F-9C47-D0C2FA779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4921" y="1404055"/>
            <a:ext cx="2412491" cy="132985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228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7125" y="856752"/>
            <a:ext cx="7273308" cy="5581820"/>
          </a:xfrm>
          <a:prstGeom prst="roundRect">
            <a:avLst>
              <a:gd name="adj" fmla="val 36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cxnSp>
        <p:nvCxnSpPr>
          <p:cNvPr id="3" name="肘形连接符 2"/>
          <p:cNvCxnSpPr>
            <a:stCxn id="8" idx="3"/>
            <a:endCxn id="10" idx="1"/>
          </p:cNvCxnSpPr>
          <p:nvPr/>
        </p:nvCxnSpPr>
        <p:spPr>
          <a:xfrm>
            <a:off x="1090409" y="5536608"/>
            <a:ext cx="2029379" cy="1168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210"/>
          <p:cNvCxnSpPr>
            <a:cxnSpLocks/>
            <a:stCxn id="44" idx="3"/>
            <a:endCxn id="11" idx="3"/>
          </p:cNvCxnSpPr>
          <p:nvPr/>
        </p:nvCxnSpPr>
        <p:spPr>
          <a:xfrm>
            <a:off x="5613479" y="4181538"/>
            <a:ext cx="550522" cy="1367962"/>
          </a:xfrm>
          <a:prstGeom prst="bentConnector3">
            <a:avLst>
              <a:gd name="adj1" fmla="val 141524"/>
            </a:avLst>
          </a:prstGeom>
          <a:ln w="57150">
            <a:solidFill>
              <a:srgbClr val="0563C1"/>
            </a:solidFill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" name="Group 123"/>
          <p:cNvGrpSpPr/>
          <p:nvPr/>
        </p:nvGrpSpPr>
        <p:grpSpPr>
          <a:xfrm>
            <a:off x="646577" y="5113072"/>
            <a:ext cx="6732104" cy="816663"/>
            <a:chOff x="132751" y="4981503"/>
            <a:chExt cx="6732104" cy="816663"/>
          </a:xfrm>
        </p:grpSpPr>
        <p:grpSp>
          <p:nvGrpSpPr>
            <p:cNvPr id="6" name="Group 113"/>
            <p:cNvGrpSpPr/>
            <p:nvPr/>
          </p:nvGrpSpPr>
          <p:grpSpPr>
            <a:xfrm>
              <a:off x="2605962" y="5158110"/>
              <a:ext cx="3044213" cy="517223"/>
              <a:chOff x="2605962" y="5158110"/>
              <a:chExt cx="3044213" cy="517223"/>
            </a:xfrm>
          </p:grpSpPr>
          <p:pic>
            <p:nvPicPr>
              <p:cNvPr id="10" name="Picture 14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5962" y="5158110"/>
                <a:ext cx="702628" cy="51722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11" name="Picture 14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7775" y="5185168"/>
                <a:ext cx="632400" cy="46552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</p:grpSp>
        <p:pic>
          <p:nvPicPr>
            <p:cNvPr id="7" name="Picture 8" descr="MCj03984350000[1]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41" y="4981503"/>
              <a:ext cx="619057" cy="816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7" descr="dell_350_perspective.jpg (25486 bytes)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751" y="5185168"/>
              <a:ext cx="443832" cy="439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7" descr="dell_350_perspective.jpg (25486 bytes)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1023" y="5202557"/>
              <a:ext cx="443832" cy="439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Box 126"/>
          <p:cNvSpPr txBox="1"/>
          <p:nvPr/>
        </p:nvSpPr>
        <p:spPr>
          <a:xfrm>
            <a:off x="5310184" y="5929608"/>
            <a:ext cx="115185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上海网关</a:t>
            </a:r>
          </a:p>
        </p:txBody>
      </p:sp>
      <p:sp>
        <p:nvSpPr>
          <p:cNvPr id="13" name="Rectangle 6"/>
          <p:cNvSpPr txBox="1">
            <a:spLocks noChangeArrowheads="1"/>
          </p:cNvSpPr>
          <p:nvPr/>
        </p:nvSpPr>
        <p:spPr bwMode="gray">
          <a:xfrm>
            <a:off x="8109138" y="856752"/>
            <a:ext cx="3973371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嘉兴、上海工厂独立部署管理自己的</a:t>
            </a:r>
            <a:r>
              <a:rPr lang="en-US" altLang="zh-CN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MES</a:t>
            </a: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应用服务器，采用独立数据和报表；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通过分布在每一工厂的应用服务器实现负载均衡和容灾处理；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用友</a:t>
            </a:r>
            <a:r>
              <a:rPr lang="en-US" altLang="zh-CN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ERP</a:t>
            </a: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部署在嘉兴，上海工厂通过</a:t>
            </a:r>
            <a:r>
              <a:rPr lang="en-US" altLang="zh-CN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VPN</a:t>
            </a: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拨入嘉兴工厂后访问</a:t>
            </a:r>
            <a:r>
              <a:rPr lang="en-US" altLang="zh-CN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ERP</a:t>
            </a:r>
            <a:r>
              <a:rPr lang="zh-CN" altLang="en-US" kern="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。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anose="05000000000000000000" pitchFamily="2" charset="2"/>
              <a:buChar char="l"/>
              <a:defRPr/>
            </a:pPr>
            <a:endParaRPr lang="en-US" altLang="zh-CN" sz="1800" kern="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grpSp>
        <p:nvGrpSpPr>
          <p:cNvPr id="14" name="Group 177"/>
          <p:cNvGrpSpPr/>
          <p:nvPr/>
        </p:nvGrpSpPr>
        <p:grpSpPr>
          <a:xfrm>
            <a:off x="1023510" y="1466213"/>
            <a:ext cx="5377803" cy="3640802"/>
            <a:chOff x="542249" y="1415750"/>
            <a:chExt cx="5377803" cy="3640802"/>
          </a:xfrm>
        </p:grpSpPr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129" y="3802452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16" name="Group 152"/>
            <p:cNvGrpSpPr/>
            <p:nvPr/>
          </p:nvGrpSpPr>
          <p:grpSpPr>
            <a:xfrm>
              <a:off x="542249" y="1415750"/>
              <a:ext cx="5377803" cy="3640802"/>
              <a:chOff x="542249" y="1415750"/>
              <a:chExt cx="5377803" cy="3640802"/>
            </a:xfrm>
          </p:grpSpPr>
          <p:pic>
            <p:nvPicPr>
              <p:cNvPr id="19" name="Picture 4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6487" y="1795265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453" y="179788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542249" y="2696725"/>
                <a:ext cx="1092414" cy="45858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MES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应用服务器集群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761113" y="2445716"/>
                <a:ext cx="2426912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23" name="Picture 8" descr="MCj03984350000[1]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8584" y="2700923"/>
                <a:ext cx="619057" cy="816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1562439" y="4433896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生产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 rot="16200000">
                <a:off x="1867223" y="2587062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Line 11"/>
              <p:cNvSpPr>
                <a:spLocks noChangeShapeType="1"/>
              </p:cNvSpPr>
              <p:nvPr/>
            </p:nvSpPr>
            <p:spPr bwMode="auto">
              <a:xfrm rot="16200000">
                <a:off x="846304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Text Box 13"/>
              <p:cNvSpPr txBox="1">
                <a:spLocks noChangeArrowheads="1"/>
              </p:cNvSpPr>
              <p:nvPr/>
            </p:nvSpPr>
            <p:spPr bwMode="auto">
              <a:xfrm>
                <a:off x="1614151" y="1415750"/>
                <a:ext cx="896399" cy="32778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嘉兴厂</a:t>
                </a:r>
                <a:endParaRPr lang="en-US" altLang="zh-CN" b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28" name="Picture 1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520" y="1792647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16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553" y="1790030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17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86" y="178741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Line 18"/>
              <p:cNvSpPr>
                <a:spLocks noChangeShapeType="1"/>
              </p:cNvSpPr>
              <p:nvPr/>
            </p:nvSpPr>
            <p:spPr bwMode="auto">
              <a:xfrm rot="16200000">
                <a:off x="13583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Line 19"/>
              <p:cNvSpPr>
                <a:spLocks noChangeShapeType="1"/>
              </p:cNvSpPr>
              <p:nvPr/>
            </p:nvSpPr>
            <p:spPr bwMode="auto">
              <a:xfrm rot="16200000">
                <a:off x="1870370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Line 20"/>
              <p:cNvSpPr>
                <a:spLocks noChangeShapeType="1"/>
              </p:cNvSpPr>
              <p:nvPr/>
            </p:nvSpPr>
            <p:spPr bwMode="auto">
              <a:xfrm rot="16200000">
                <a:off x="2382403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Line 21"/>
              <p:cNvSpPr>
                <a:spLocks noChangeShapeType="1"/>
              </p:cNvSpPr>
              <p:nvPr/>
            </p:nvSpPr>
            <p:spPr bwMode="auto">
              <a:xfrm rot="16200000">
                <a:off x="28944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5" name="Group 22"/>
              <p:cNvGrpSpPr>
                <a:grpSpLocks/>
              </p:cNvGrpSpPr>
              <p:nvPr/>
            </p:nvGrpSpPr>
            <p:grpSpPr bwMode="auto">
              <a:xfrm>
                <a:off x="2186314" y="2707467"/>
                <a:ext cx="1358777" cy="829751"/>
                <a:chOff x="3174" y="1374"/>
                <a:chExt cx="1295" cy="634"/>
              </a:xfrm>
            </p:grpSpPr>
            <p:pic>
              <p:nvPicPr>
                <p:cNvPr id="39" name="Picture 23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4" y="137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24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8" y="1379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25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0" y="138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93" y="1518"/>
                  <a:ext cx="176" cy="21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  <a:spcBef>
                      <a:spcPct val="50000"/>
                    </a:spcBef>
                  </a:pPr>
                  <a:endParaRPr lang="en-US" altLang="zh-CN" sz="1400" b="1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6" name="Text Box 9"/>
              <p:cNvSpPr txBox="1">
                <a:spLocks noChangeArrowheads="1"/>
              </p:cNvSpPr>
              <p:nvPr/>
            </p:nvSpPr>
            <p:spPr bwMode="auto">
              <a:xfrm>
                <a:off x="2331125" y="4421281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查询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5196777" y="4484007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查询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4540345" y="4490243"/>
                <a:ext cx="723275" cy="566309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生产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数据库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530" y="3802471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8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540" y="3867467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grpSp>
        <p:nvGrpSpPr>
          <p:cNvPr id="43" name="Group 178"/>
          <p:cNvGrpSpPr/>
          <p:nvPr/>
        </p:nvGrpSpPr>
        <p:grpSpPr>
          <a:xfrm>
            <a:off x="418724" y="1466213"/>
            <a:ext cx="7244280" cy="4829318"/>
            <a:chOff x="-3110540" y="1399295"/>
            <a:chExt cx="7244280" cy="4829318"/>
          </a:xfrm>
        </p:grpSpPr>
        <p:pic>
          <p:nvPicPr>
            <p:cNvPr id="44" name="Picture 1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90" y="3831929"/>
              <a:ext cx="384025" cy="56538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45" name="Group 180"/>
            <p:cNvGrpSpPr/>
            <p:nvPr/>
          </p:nvGrpSpPr>
          <p:grpSpPr>
            <a:xfrm>
              <a:off x="-3110540" y="1399295"/>
              <a:ext cx="7244280" cy="4829318"/>
              <a:chOff x="-3110540" y="1399295"/>
              <a:chExt cx="7244280" cy="4829318"/>
            </a:xfrm>
          </p:grpSpPr>
          <p:pic>
            <p:nvPicPr>
              <p:cNvPr id="46" name="Picture 4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6487" y="1795265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453" y="179788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Text Box 6"/>
              <p:cNvSpPr txBox="1">
                <a:spLocks noChangeArrowheads="1"/>
              </p:cNvSpPr>
              <p:nvPr/>
            </p:nvSpPr>
            <p:spPr bwMode="auto">
              <a:xfrm>
                <a:off x="631512" y="2645948"/>
                <a:ext cx="1117790" cy="458587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MES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应用服务器集群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761113" y="2445716"/>
                <a:ext cx="2426912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50" name="Picture 8" descr="MCj03984350000[1]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8584" y="2700923"/>
                <a:ext cx="619057" cy="816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" name="Line 10"/>
              <p:cNvSpPr>
                <a:spLocks noChangeShapeType="1"/>
              </p:cNvSpPr>
              <p:nvPr/>
            </p:nvSpPr>
            <p:spPr bwMode="auto">
              <a:xfrm rot="16200000">
                <a:off x="1867223" y="2587062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 rot="16200000">
                <a:off x="846304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53" name="AutoShape 12"/>
              <p:cNvCxnSpPr>
                <a:cxnSpLocks noChangeShapeType="1"/>
              </p:cNvCxnSpPr>
              <p:nvPr/>
            </p:nvCxnSpPr>
            <p:spPr bwMode="auto">
              <a:xfrm rot="10800000" flipH="1">
                <a:off x="1700190" y="3109254"/>
                <a:ext cx="8394" cy="1056166"/>
              </a:xfrm>
              <a:prstGeom prst="bentConnector3">
                <a:avLst>
                  <a:gd name="adj1" fmla="val -1800000"/>
                </a:avLst>
              </a:prstGeom>
              <a:noFill/>
              <a:ln w="57150" cap="sq">
                <a:solidFill>
                  <a:srgbClr val="0563C1"/>
                </a:solidFill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4" name="Text Box 13"/>
              <p:cNvSpPr txBox="1">
                <a:spLocks noChangeArrowheads="1"/>
              </p:cNvSpPr>
              <p:nvPr/>
            </p:nvSpPr>
            <p:spPr bwMode="auto">
              <a:xfrm>
                <a:off x="1614151" y="1399295"/>
                <a:ext cx="896399" cy="32778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上海厂</a:t>
                </a:r>
                <a:endParaRPr lang="en-US" altLang="zh-CN" b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pic>
            <p:nvPicPr>
              <p:cNvPr id="55" name="Picture 15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520" y="1792647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16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553" y="1790030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17" descr="dell_350_perspective.jpg (25486 bytes)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2586" y="1787412"/>
                <a:ext cx="443832" cy="439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8" name="Line 18"/>
              <p:cNvSpPr>
                <a:spLocks noChangeShapeType="1"/>
              </p:cNvSpPr>
              <p:nvPr/>
            </p:nvSpPr>
            <p:spPr bwMode="auto">
              <a:xfrm rot="16200000">
                <a:off x="13583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Line 19"/>
              <p:cNvSpPr>
                <a:spLocks noChangeShapeType="1"/>
              </p:cNvSpPr>
              <p:nvPr/>
            </p:nvSpPr>
            <p:spPr bwMode="auto">
              <a:xfrm rot="16200000">
                <a:off x="1870370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Line 20"/>
              <p:cNvSpPr>
                <a:spLocks noChangeShapeType="1"/>
              </p:cNvSpPr>
              <p:nvPr/>
            </p:nvSpPr>
            <p:spPr bwMode="auto">
              <a:xfrm rot="16200000">
                <a:off x="2382403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Line 21"/>
              <p:cNvSpPr>
                <a:spLocks noChangeShapeType="1"/>
              </p:cNvSpPr>
              <p:nvPr/>
            </p:nvSpPr>
            <p:spPr bwMode="auto">
              <a:xfrm rot="16200000">
                <a:off x="2894437" y="2322693"/>
                <a:ext cx="188461" cy="0"/>
              </a:xfrm>
              <a:prstGeom prst="line">
                <a:avLst/>
              </a:prstGeom>
              <a:noFill/>
              <a:ln w="57150" cap="sq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62" name="Group 22"/>
              <p:cNvGrpSpPr>
                <a:grpSpLocks/>
              </p:cNvGrpSpPr>
              <p:nvPr/>
            </p:nvGrpSpPr>
            <p:grpSpPr bwMode="auto">
              <a:xfrm>
                <a:off x="2186314" y="2707467"/>
                <a:ext cx="1358777" cy="829751"/>
                <a:chOff x="3174" y="1374"/>
                <a:chExt cx="1295" cy="634"/>
              </a:xfrm>
            </p:grpSpPr>
            <p:pic>
              <p:nvPicPr>
                <p:cNvPr id="66" name="Picture 23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4" y="137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7" name="Picture 24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8" y="1379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8" name="Picture 25" descr="MCj03984350000[1]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0" y="1384"/>
                  <a:ext cx="590" cy="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93" y="1518"/>
                  <a:ext cx="176" cy="21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  <a:spcBef>
                      <a:spcPct val="50000"/>
                    </a:spcBef>
                  </a:pPr>
                  <a:endParaRPr lang="en-US" altLang="zh-CN" sz="1400" b="1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3" name="Text Box 9"/>
              <p:cNvSpPr txBox="1">
                <a:spLocks noChangeArrowheads="1"/>
              </p:cNvSpPr>
              <p:nvPr/>
            </p:nvSpPr>
            <p:spPr bwMode="auto">
              <a:xfrm>
                <a:off x="-2103978" y="5944958"/>
                <a:ext cx="907621" cy="27546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用友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ERP</a:t>
                </a:r>
              </a:p>
            </p:txBody>
          </p:sp>
          <p:sp>
            <p:nvSpPr>
              <p:cNvPr id="64" name="Text Box 9"/>
              <p:cNvSpPr txBox="1">
                <a:spLocks noChangeArrowheads="1"/>
              </p:cNvSpPr>
              <p:nvPr/>
            </p:nvSpPr>
            <p:spPr bwMode="auto">
              <a:xfrm>
                <a:off x="-3110540" y="5953153"/>
                <a:ext cx="907621" cy="27546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ERP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用户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Text Box 9"/>
              <p:cNvSpPr txBox="1">
                <a:spLocks noChangeArrowheads="1"/>
              </p:cNvSpPr>
              <p:nvPr/>
            </p:nvSpPr>
            <p:spPr bwMode="auto">
              <a:xfrm>
                <a:off x="3226119" y="5937237"/>
                <a:ext cx="907621" cy="27546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5000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ERP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用户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70" name="TextBox 1"/>
          <p:cNvSpPr txBox="1"/>
          <p:nvPr/>
        </p:nvSpPr>
        <p:spPr>
          <a:xfrm>
            <a:off x="2929904" y="883812"/>
            <a:ext cx="217401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集团级分布式部署</a:t>
            </a:r>
          </a:p>
        </p:txBody>
      </p:sp>
      <p:sp>
        <p:nvSpPr>
          <p:cNvPr id="71" name="TextBox 126"/>
          <p:cNvSpPr txBox="1"/>
          <p:nvPr/>
        </p:nvSpPr>
        <p:spPr>
          <a:xfrm>
            <a:off x="3033418" y="5934109"/>
            <a:ext cx="96519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嘉兴网关</a:t>
            </a:r>
          </a:p>
        </p:txBody>
      </p:sp>
      <p:cxnSp>
        <p:nvCxnSpPr>
          <p:cNvPr id="72" name="直接箭头连接符 71"/>
          <p:cNvCxnSpPr>
            <a:cxnSpLocks/>
            <a:stCxn id="10" idx="3"/>
            <a:endCxn id="11" idx="1"/>
          </p:cNvCxnSpPr>
          <p:nvPr/>
        </p:nvCxnSpPr>
        <p:spPr>
          <a:xfrm>
            <a:off x="3822416" y="5548291"/>
            <a:ext cx="1709185" cy="1209"/>
          </a:xfrm>
          <a:prstGeom prst="straightConnector1">
            <a:avLst/>
          </a:prstGeom>
          <a:ln w="31750">
            <a:solidFill>
              <a:srgbClr val="E3B80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126"/>
          <p:cNvSpPr txBox="1"/>
          <p:nvPr/>
        </p:nvSpPr>
        <p:spPr>
          <a:xfrm>
            <a:off x="4154587" y="5187479"/>
            <a:ext cx="101500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VPN</a:t>
            </a:r>
            <a:r>
              <a:rPr lang="zh-CN" altLang="en-US" sz="14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互通</a:t>
            </a:r>
          </a:p>
        </p:txBody>
      </p:sp>
      <p:cxnSp>
        <p:nvCxnSpPr>
          <p:cNvPr id="74" name="直接连接符 73"/>
          <p:cNvCxnSpPr>
            <a:stCxn id="15" idx="3"/>
            <a:endCxn id="17" idx="1"/>
          </p:cNvCxnSpPr>
          <p:nvPr/>
        </p:nvCxnSpPr>
        <p:spPr>
          <a:xfrm>
            <a:off x="2613415" y="4135606"/>
            <a:ext cx="416376" cy="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15" idx="1"/>
            <a:endCxn id="7" idx="0"/>
          </p:cNvCxnSpPr>
          <p:nvPr/>
        </p:nvCxnSpPr>
        <p:spPr>
          <a:xfrm rot="10800000" flipV="1">
            <a:off x="2053996" y="4135606"/>
            <a:ext cx="175394" cy="977466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23" idx="1"/>
            <a:endCxn id="15" idx="1"/>
          </p:cNvCxnSpPr>
          <p:nvPr/>
        </p:nvCxnSpPr>
        <p:spPr>
          <a:xfrm rot="10800000" flipH="1" flipV="1">
            <a:off x="2189844" y="3159718"/>
            <a:ext cx="39545" cy="975888"/>
          </a:xfrm>
          <a:prstGeom prst="bentConnector3">
            <a:avLst>
              <a:gd name="adj1" fmla="val -36983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  <a:stCxn id="9" idx="1"/>
            <a:endCxn id="11" idx="3"/>
          </p:cNvCxnSpPr>
          <p:nvPr/>
        </p:nvCxnSpPr>
        <p:spPr>
          <a:xfrm flipH="1" flipV="1">
            <a:off x="6164001" y="5549500"/>
            <a:ext cx="770848" cy="44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标题 7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硬件架构设计</a:t>
            </a:r>
          </a:p>
        </p:txBody>
      </p:sp>
    </p:spTree>
    <p:extLst>
      <p:ext uri="{BB962C8B-B14F-4D97-AF65-F5344CB8AC3E}">
        <p14:creationId xmlns:p14="http://schemas.microsoft.com/office/powerpoint/2010/main" val="431094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4A4CCA-5663-43EB-B499-A7283130635A}"/>
              </a:ext>
            </a:extLst>
          </p:cNvPr>
          <p:cNvGrpSpPr/>
          <p:nvPr/>
        </p:nvGrpSpPr>
        <p:grpSpPr>
          <a:xfrm>
            <a:off x="699527" y="194034"/>
            <a:ext cx="9873296" cy="6556307"/>
            <a:chOff x="699527" y="194034"/>
            <a:chExt cx="9873296" cy="6556307"/>
          </a:xfrm>
        </p:grpSpPr>
        <p:sp>
          <p:nvSpPr>
            <p:cNvPr id="4" name="object 9">
              <a:extLst>
                <a:ext uri="{FF2B5EF4-FFF2-40B4-BE49-F238E27FC236}">
                  <a16:creationId xmlns:a16="http://schemas.microsoft.com/office/drawing/2014/main" id="{6A252BF9-4BFB-45D3-81BE-2F587BBDB8B0}"/>
                </a:ext>
              </a:extLst>
            </p:cNvPr>
            <p:cNvSpPr/>
            <p:nvPr/>
          </p:nvSpPr>
          <p:spPr>
            <a:xfrm>
              <a:off x="699923" y="926984"/>
              <a:ext cx="7645384" cy="884273"/>
            </a:xfrm>
            <a:custGeom>
              <a:avLst/>
              <a:gdLst/>
              <a:ahLst/>
              <a:cxnLst/>
              <a:rect l="l" t="t" r="r" b="b"/>
              <a:pathLst>
                <a:path w="9819005" h="1429385">
                  <a:moveTo>
                    <a:pt x="0" y="38093"/>
                  </a:moveTo>
                  <a:lnTo>
                    <a:pt x="2380" y="21427"/>
                  </a:lnTo>
                  <a:lnTo>
                    <a:pt x="9523" y="9523"/>
                  </a:lnTo>
                  <a:lnTo>
                    <a:pt x="21427" y="2380"/>
                  </a:lnTo>
                  <a:lnTo>
                    <a:pt x="38093" y="0"/>
                  </a:lnTo>
                  <a:lnTo>
                    <a:pt x="9780758" y="0"/>
                  </a:lnTo>
                  <a:lnTo>
                    <a:pt x="9797424" y="2380"/>
                  </a:lnTo>
                  <a:lnTo>
                    <a:pt x="9809328" y="9523"/>
                  </a:lnTo>
                  <a:lnTo>
                    <a:pt x="9816471" y="21427"/>
                  </a:lnTo>
                  <a:lnTo>
                    <a:pt x="9818851" y="38093"/>
                  </a:lnTo>
                  <a:lnTo>
                    <a:pt x="9818851" y="1391119"/>
                  </a:lnTo>
                  <a:lnTo>
                    <a:pt x="9816471" y="1407785"/>
                  </a:lnTo>
                  <a:lnTo>
                    <a:pt x="9809328" y="1419689"/>
                  </a:lnTo>
                  <a:lnTo>
                    <a:pt x="9797424" y="1426831"/>
                  </a:lnTo>
                  <a:lnTo>
                    <a:pt x="9780758" y="1429212"/>
                  </a:lnTo>
                  <a:lnTo>
                    <a:pt x="38093" y="1429212"/>
                  </a:lnTo>
                  <a:lnTo>
                    <a:pt x="21427" y="1426831"/>
                  </a:lnTo>
                  <a:lnTo>
                    <a:pt x="9523" y="1419689"/>
                  </a:lnTo>
                  <a:lnTo>
                    <a:pt x="2380" y="1407785"/>
                  </a:lnTo>
                  <a:lnTo>
                    <a:pt x="0" y="1391119"/>
                  </a:lnTo>
                  <a:lnTo>
                    <a:pt x="0" y="38093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61134175-9A60-47D4-94FA-5A10BFA982EF}"/>
                </a:ext>
              </a:extLst>
            </p:cNvPr>
            <p:cNvSpPr txBox="1"/>
            <p:nvPr/>
          </p:nvSpPr>
          <p:spPr>
            <a:xfrm>
              <a:off x="782455" y="1129525"/>
              <a:ext cx="65786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defPPr>
                <a:defRPr lang="zh-CN"/>
              </a:defPPr>
              <a:lvl1pPr marL="12700">
                <a:lnSpc>
                  <a:spcPct val="100000"/>
                </a:lnSpc>
                <a:spcBef>
                  <a:spcPts val="100"/>
                </a:spcBef>
                <a:defRPr sz="2100" b="1" spc="0">
                  <a:solidFill>
                    <a:srgbClr val="3399FF"/>
                  </a:solidFill>
                  <a:latin typeface="微软雅黑"/>
                  <a:cs typeface="微软雅黑"/>
                </a:defRPr>
              </a:lvl1pPr>
            </a:lstStyle>
            <a:p>
              <a:r>
                <a:rPr sz="1400" b="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SaaS</a:t>
              </a: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BB46C66-141C-4FD0-A35A-379F890F7ED2}"/>
                </a:ext>
              </a:extLst>
            </p:cNvPr>
            <p:cNvGrpSpPr/>
            <p:nvPr/>
          </p:nvGrpSpPr>
          <p:grpSpPr>
            <a:xfrm>
              <a:off x="5801501" y="194034"/>
              <a:ext cx="952500" cy="691645"/>
              <a:chOff x="5835431" y="1081738"/>
              <a:chExt cx="952500" cy="991616"/>
            </a:xfrm>
          </p:grpSpPr>
          <p:sp>
            <p:nvSpPr>
              <p:cNvPr id="6" name="object 11">
                <a:extLst>
                  <a:ext uri="{FF2B5EF4-FFF2-40B4-BE49-F238E27FC236}">
                    <a16:creationId xmlns:a16="http://schemas.microsoft.com/office/drawing/2014/main" id="{9D95EB25-6D80-4AFE-9BB5-7011EF740F57}"/>
                  </a:ext>
                </a:extLst>
              </p:cNvPr>
              <p:cNvSpPr/>
              <p:nvPr/>
            </p:nvSpPr>
            <p:spPr>
              <a:xfrm>
                <a:off x="5835431" y="1081738"/>
                <a:ext cx="952500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714375">
                    <a:moveTo>
                      <a:pt x="397242" y="714229"/>
                    </a:moveTo>
                    <a:lnTo>
                      <a:pt x="47681" y="713129"/>
                    </a:lnTo>
                    <a:lnTo>
                      <a:pt x="39718" y="712815"/>
                    </a:lnTo>
                    <a:lnTo>
                      <a:pt x="4380" y="682350"/>
                    </a:lnTo>
                    <a:lnTo>
                      <a:pt x="0" y="673740"/>
                    </a:lnTo>
                    <a:lnTo>
                      <a:pt x="0" y="40205"/>
                    </a:lnTo>
                    <a:lnTo>
                      <a:pt x="30499" y="5337"/>
                    </a:lnTo>
                    <a:lnTo>
                      <a:pt x="41115" y="0"/>
                    </a:lnTo>
                    <a:lnTo>
                      <a:pt x="904696" y="0"/>
                    </a:lnTo>
                    <a:lnTo>
                      <a:pt x="942586" y="27027"/>
                    </a:lnTo>
                    <a:lnTo>
                      <a:pt x="952325" y="45945"/>
                    </a:lnTo>
                    <a:lnTo>
                      <a:pt x="952325" y="75606"/>
                    </a:lnTo>
                    <a:lnTo>
                      <a:pt x="73824" y="75606"/>
                    </a:lnTo>
                    <a:lnTo>
                      <a:pt x="73824" y="638339"/>
                    </a:lnTo>
                    <a:lnTo>
                      <a:pt x="952325" y="638339"/>
                    </a:lnTo>
                    <a:lnTo>
                      <a:pt x="952325" y="657468"/>
                    </a:lnTo>
                    <a:lnTo>
                      <a:pt x="476086" y="657468"/>
                    </a:lnTo>
                    <a:lnTo>
                      <a:pt x="433935" y="657681"/>
                    </a:lnTo>
                    <a:lnTo>
                      <a:pt x="411284" y="658957"/>
                    </a:lnTo>
                    <a:lnTo>
                      <a:pt x="401355" y="662251"/>
                    </a:lnTo>
                    <a:lnTo>
                      <a:pt x="397373" y="668519"/>
                    </a:lnTo>
                    <a:lnTo>
                      <a:pt x="396350" y="675416"/>
                    </a:lnTo>
                    <a:lnTo>
                      <a:pt x="398605" y="681825"/>
                    </a:lnTo>
                    <a:lnTo>
                      <a:pt x="939637" y="691303"/>
                    </a:lnTo>
                    <a:lnTo>
                      <a:pt x="935225" y="696339"/>
                    </a:lnTo>
                    <a:lnTo>
                      <a:pt x="926826" y="703117"/>
                    </a:lnTo>
                    <a:lnTo>
                      <a:pt x="916835" y="708907"/>
                    </a:lnTo>
                    <a:lnTo>
                      <a:pt x="906550" y="713906"/>
                    </a:lnTo>
                    <a:lnTo>
                      <a:pt x="397242" y="714229"/>
                    </a:lnTo>
                    <a:close/>
                  </a:path>
                  <a:path w="952500" h="714375">
                    <a:moveTo>
                      <a:pt x="952325" y="638339"/>
                    </a:moveTo>
                    <a:lnTo>
                      <a:pt x="879466" y="638339"/>
                    </a:lnTo>
                    <a:lnTo>
                      <a:pt x="879466" y="75606"/>
                    </a:lnTo>
                    <a:lnTo>
                      <a:pt x="952325" y="75606"/>
                    </a:lnTo>
                    <a:lnTo>
                      <a:pt x="952325" y="638339"/>
                    </a:lnTo>
                    <a:close/>
                  </a:path>
                  <a:path w="952500" h="714375">
                    <a:moveTo>
                      <a:pt x="939637" y="691303"/>
                    </a:moveTo>
                    <a:lnTo>
                      <a:pt x="453604" y="691303"/>
                    </a:lnTo>
                    <a:lnTo>
                      <a:pt x="513105" y="691006"/>
                    </a:lnTo>
                    <a:lnTo>
                      <a:pt x="532935" y="690466"/>
                    </a:lnTo>
                    <a:lnTo>
                      <a:pt x="542788" y="689390"/>
                    </a:lnTo>
                    <a:lnTo>
                      <a:pt x="547358" y="687518"/>
                    </a:lnTo>
                    <a:lnTo>
                      <a:pt x="553518" y="681257"/>
                    </a:lnTo>
                    <a:lnTo>
                      <a:pt x="555712" y="674095"/>
                    </a:lnTo>
                    <a:lnTo>
                      <a:pt x="553913" y="667078"/>
                    </a:lnTo>
                    <a:lnTo>
                      <a:pt x="512818" y="657571"/>
                    </a:lnTo>
                    <a:lnTo>
                      <a:pt x="476086" y="657468"/>
                    </a:lnTo>
                    <a:lnTo>
                      <a:pt x="952325" y="657468"/>
                    </a:lnTo>
                    <a:lnTo>
                      <a:pt x="952325" y="669182"/>
                    </a:lnTo>
                    <a:lnTo>
                      <a:pt x="947272" y="679778"/>
                    </a:lnTo>
                    <a:lnTo>
                      <a:pt x="942037" y="688563"/>
                    </a:lnTo>
                    <a:lnTo>
                      <a:pt x="939637" y="691303"/>
                    </a:lnTo>
                    <a:close/>
                  </a:path>
                  <a:path w="952500" h="714375">
                    <a:moveTo>
                      <a:pt x="39731" y="712854"/>
                    </a:moveTo>
                    <a:close/>
                  </a:path>
                </a:pathLst>
              </a:custGeom>
              <a:solidFill>
                <a:srgbClr val="00BBF1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object 12">
                <a:extLst>
                  <a:ext uri="{FF2B5EF4-FFF2-40B4-BE49-F238E27FC236}">
                    <a16:creationId xmlns:a16="http://schemas.microsoft.com/office/drawing/2014/main" id="{F1482C25-FDC5-4063-B5FC-8270A794F236}"/>
                  </a:ext>
                </a:extLst>
              </p:cNvPr>
              <p:cNvSpPr txBox="1"/>
              <p:nvPr/>
            </p:nvSpPr>
            <p:spPr>
              <a:xfrm>
                <a:off x="6210761" y="1851805"/>
                <a:ext cx="184785" cy="221549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PC</a:t>
                </a:r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9ED93D6-EAA7-4A82-9664-5B30B708C42C}"/>
                </a:ext>
              </a:extLst>
            </p:cNvPr>
            <p:cNvGrpSpPr/>
            <p:nvPr/>
          </p:nvGrpSpPr>
          <p:grpSpPr>
            <a:xfrm>
              <a:off x="1742946" y="194036"/>
              <a:ext cx="485775" cy="691642"/>
              <a:chOff x="1666746" y="1081743"/>
              <a:chExt cx="485775" cy="991611"/>
            </a:xfrm>
          </p:grpSpPr>
          <p:sp>
            <p:nvSpPr>
              <p:cNvPr id="8" name="object 13">
                <a:extLst>
                  <a:ext uri="{FF2B5EF4-FFF2-40B4-BE49-F238E27FC236}">
                    <a16:creationId xmlns:a16="http://schemas.microsoft.com/office/drawing/2014/main" id="{47B72A8D-D410-4228-A602-8A7D093B56E0}"/>
                  </a:ext>
                </a:extLst>
              </p:cNvPr>
              <p:cNvSpPr/>
              <p:nvPr/>
            </p:nvSpPr>
            <p:spPr>
              <a:xfrm>
                <a:off x="1666746" y="1081743"/>
                <a:ext cx="485775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485775" h="714375">
                    <a:moveTo>
                      <a:pt x="242379" y="714219"/>
                    </a:moveTo>
                    <a:lnTo>
                      <a:pt x="62777" y="713778"/>
                    </a:lnTo>
                    <a:lnTo>
                      <a:pt x="22351" y="707369"/>
                    </a:lnTo>
                    <a:lnTo>
                      <a:pt x="42" y="245004"/>
                    </a:lnTo>
                    <a:lnTo>
                      <a:pt x="0" y="160419"/>
                    </a:lnTo>
                    <a:lnTo>
                      <a:pt x="178" y="101476"/>
                    </a:lnTo>
                    <a:lnTo>
                      <a:pt x="702" y="63290"/>
                    </a:lnTo>
                    <a:lnTo>
                      <a:pt x="5495" y="24592"/>
                    </a:lnTo>
                    <a:lnTo>
                      <a:pt x="39478" y="1025"/>
                    </a:lnTo>
                    <a:lnTo>
                      <a:pt x="126403" y="0"/>
                    </a:lnTo>
                    <a:lnTo>
                      <a:pt x="449929" y="546"/>
                    </a:lnTo>
                    <a:lnTo>
                      <a:pt x="479173" y="23797"/>
                    </a:lnTo>
                    <a:lnTo>
                      <a:pt x="295370" y="23797"/>
                    </a:lnTo>
                    <a:lnTo>
                      <a:pt x="181811" y="24592"/>
                    </a:lnTo>
                    <a:lnTo>
                      <a:pt x="155299" y="25564"/>
                    </a:lnTo>
                    <a:lnTo>
                      <a:pt x="151169" y="29513"/>
                    </a:lnTo>
                    <a:lnTo>
                      <a:pt x="149113" y="35388"/>
                    </a:lnTo>
                    <a:lnTo>
                      <a:pt x="149358" y="41665"/>
                    </a:lnTo>
                    <a:lnTo>
                      <a:pt x="152127" y="46820"/>
                    </a:lnTo>
                    <a:lnTo>
                      <a:pt x="155556" y="50258"/>
                    </a:lnTo>
                    <a:lnTo>
                      <a:pt x="485668" y="50258"/>
                    </a:lnTo>
                    <a:lnTo>
                      <a:pt x="485641" y="75456"/>
                    </a:lnTo>
                    <a:lnTo>
                      <a:pt x="48972" y="75456"/>
                    </a:lnTo>
                    <a:lnTo>
                      <a:pt x="48972" y="589598"/>
                    </a:lnTo>
                    <a:lnTo>
                      <a:pt x="485069" y="589598"/>
                    </a:lnTo>
                    <a:lnTo>
                      <a:pt x="485015" y="635862"/>
                    </a:lnTo>
                    <a:lnTo>
                      <a:pt x="245636" y="635862"/>
                    </a:lnTo>
                    <a:lnTo>
                      <a:pt x="216553" y="636025"/>
                    </a:lnTo>
                    <a:lnTo>
                      <a:pt x="200778" y="637013"/>
                    </a:lnTo>
                    <a:lnTo>
                      <a:pt x="193526" y="639570"/>
                    </a:lnTo>
                    <a:lnTo>
                      <a:pt x="190011" y="644442"/>
                    </a:lnTo>
                    <a:lnTo>
                      <a:pt x="186925" y="650385"/>
                    </a:lnTo>
                    <a:lnTo>
                      <a:pt x="188383" y="657156"/>
                    </a:lnTo>
                    <a:lnTo>
                      <a:pt x="198049" y="665270"/>
                    </a:lnTo>
                    <a:lnTo>
                      <a:pt x="484981" y="665270"/>
                    </a:lnTo>
                    <a:lnTo>
                      <a:pt x="484965" y="678631"/>
                    </a:lnTo>
                    <a:lnTo>
                      <a:pt x="455300" y="711438"/>
                    </a:lnTo>
                    <a:lnTo>
                      <a:pt x="422154" y="713922"/>
                    </a:lnTo>
                    <a:lnTo>
                      <a:pt x="242379" y="714219"/>
                    </a:lnTo>
                    <a:close/>
                  </a:path>
                  <a:path w="485775" h="714375">
                    <a:moveTo>
                      <a:pt x="485668" y="50258"/>
                    </a:moveTo>
                    <a:lnTo>
                      <a:pt x="332507" y="50258"/>
                    </a:lnTo>
                    <a:lnTo>
                      <a:pt x="337326" y="45067"/>
                    </a:lnTo>
                    <a:lnTo>
                      <a:pt x="338221" y="42220"/>
                    </a:lnTo>
                    <a:lnTo>
                      <a:pt x="338221" y="30154"/>
                    </a:lnTo>
                    <a:lnTo>
                      <a:pt x="333965" y="25621"/>
                    </a:lnTo>
                    <a:lnTo>
                      <a:pt x="325413" y="24373"/>
                    </a:lnTo>
                    <a:lnTo>
                      <a:pt x="295370" y="23797"/>
                    </a:lnTo>
                    <a:lnTo>
                      <a:pt x="479173" y="23797"/>
                    </a:lnTo>
                    <a:lnTo>
                      <a:pt x="482775" y="31421"/>
                    </a:lnTo>
                    <a:lnTo>
                      <a:pt x="485680" y="39201"/>
                    </a:lnTo>
                    <a:lnTo>
                      <a:pt x="485668" y="50258"/>
                    </a:lnTo>
                    <a:close/>
                  </a:path>
                  <a:path w="485775" h="714375">
                    <a:moveTo>
                      <a:pt x="485069" y="589598"/>
                    </a:moveTo>
                    <a:lnTo>
                      <a:pt x="436511" y="589598"/>
                    </a:lnTo>
                    <a:lnTo>
                      <a:pt x="436521" y="75456"/>
                    </a:lnTo>
                    <a:lnTo>
                      <a:pt x="485641" y="75456"/>
                    </a:lnTo>
                    <a:lnTo>
                      <a:pt x="485069" y="589598"/>
                    </a:lnTo>
                    <a:close/>
                  </a:path>
                  <a:path w="485775" h="714375">
                    <a:moveTo>
                      <a:pt x="484981" y="665270"/>
                    </a:moveTo>
                    <a:lnTo>
                      <a:pt x="243503" y="665270"/>
                    </a:lnTo>
                    <a:lnTo>
                      <a:pt x="264414" y="665170"/>
                    </a:lnTo>
                    <a:lnTo>
                      <a:pt x="279172" y="664870"/>
                    </a:lnTo>
                    <a:lnTo>
                      <a:pt x="288375" y="664348"/>
                    </a:lnTo>
                    <a:lnTo>
                      <a:pt x="292615" y="663584"/>
                    </a:lnTo>
                    <a:lnTo>
                      <a:pt x="297100" y="661546"/>
                    </a:lnTo>
                    <a:lnTo>
                      <a:pt x="300309" y="655775"/>
                    </a:lnTo>
                    <a:lnTo>
                      <a:pt x="300309" y="646633"/>
                    </a:lnTo>
                    <a:lnTo>
                      <a:pt x="298938" y="644014"/>
                    </a:lnTo>
                    <a:lnTo>
                      <a:pt x="290805" y="635862"/>
                    </a:lnTo>
                    <a:lnTo>
                      <a:pt x="485015" y="635862"/>
                    </a:lnTo>
                    <a:lnTo>
                      <a:pt x="484981" y="665270"/>
                    </a:lnTo>
                    <a:close/>
                  </a:path>
                </a:pathLst>
              </a:custGeom>
              <a:solidFill>
                <a:srgbClr val="00BBF1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9C683413-18B9-4F71-98D2-A334E4140DFC}"/>
                  </a:ext>
                </a:extLst>
              </p:cNvPr>
              <p:cNvSpPr txBox="1"/>
              <p:nvPr/>
            </p:nvSpPr>
            <p:spPr>
              <a:xfrm>
                <a:off x="1768225" y="1851805"/>
                <a:ext cx="263525" cy="221549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A</a:t>
                </a: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PP</a:t>
                </a:r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63550B59-DD0F-4354-B60B-7397411BA448}"/>
                </a:ext>
              </a:extLst>
            </p:cNvPr>
            <p:cNvSpPr/>
            <p:nvPr/>
          </p:nvSpPr>
          <p:spPr>
            <a:xfrm flipV="1">
              <a:off x="2228626" y="330345"/>
              <a:ext cx="1378948" cy="37845"/>
            </a:xfrm>
            <a:custGeom>
              <a:avLst/>
              <a:gdLst/>
              <a:ahLst/>
              <a:cxnLst/>
              <a:rect l="l" t="t" r="r" b="b"/>
              <a:pathLst>
                <a:path w="1234439">
                  <a:moveTo>
                    <a:pt x="0" y="0"/>
                  </a:moveTo>
                  <a:lnTo>
                    <a:pt x="689474" y="0"/>
                  </a:lnTo>
                  <a:lnTo>
                    <a:pt x="1233851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" name="object 17">
              <a:extLst>
                <a:ext uri="{FF2B5EF4-FFF2-40B4-BE49-F238E27FC236}">
                  <a16:creationId xmlns:a16="http://schemas.microsoft.com/office/drawing/2014/main" id="{68EC8339-DE68-4EAA-A7C0-2FA2D08B632B}"/>
                </a:ext>
              </a:extLst>
            </p:cNvPr>
            <p:cNvSpPr/>
            <p:nvPr/>
          </p:nvSpPr>
          <p:spPr>
            <a:xfrm>
              <a:off x="3607574" y="208854"/>
              <a:ext cx="923925" cy="391973"/>
            </a:xfrm>
            <a:custGeom>
              <a:avLst/>
              <a:gdLst/>
              <a:ahLst/>
              <a:cxnLst/>
              <a:rect l="l" t="t" r="r" b="b"/>
              <a:pathLst>
                <a:path w="923925" h="561975">
                  <a:moveTo>
                    <a:pt x="750751" y="128013"/>
                  </a:moveTo>
                  <a:lnTo>
                    <a:pt x="315000" y="128013"/>
                  </a:lnTo>
                  <a:lnTo>
                    <a:pt x="329886" y="105701"/>
                  </a:lnTo>
                  <a:lnTo>
                    <a:pt x="366731" y="65594"/>
                  </a:lnTo>
                  <a:lnTo>
                    <a:pt x="422276" y="27442"/>
                  </a:lnTo>
                  <a:lnTo>
                    <a:pt x="458120" y="12309"/>
                  </a:lnTo>
                  <a:lnTo>
                    <a:pt x="495294" y="3105"/>
                  </a:lnTo>
                  <a:lnTo>
                    <a:pt x="533286" y="0"/>
                  </a:lnTo>
                  <a:lnTo>
                    <a:pt x="581717" y="4555"/>
                  </a:lnTo>
                  <a:lnTo>
                    <a:pt x="627602" y="17940"/>
                  </a:lnTo>
                  <a:lnTo>
                    <a:pt x="669871" y="39728"/>
                  </a:lnTo>
                  <a:lnTo>
                    <a:pt x="707451" y="69496"/>
                  </a:lnTo>
                  <a:lnTo>
                    <a:pt x="738359" y="105703"/>
                  </a:lnTo>
                  <a:lnTo>
                    <a:pt x="750751" y="128013"/>
                  </a:lnTo>
                  <a:close/>
                </a:path>
                <a:path w="923925" h="561975">
                  <a:moveTo>
                    <a:pt x="179670" y="561872"/>
                  </a:moveTo>
                  <a:lnTo>
                    <a:pt x="131961" y="555679"/>
                  </a:lnTo>
                  <a:lnTo>
                    <a:pt x="89056" y="538210"/>
                  </a:lnTo>
                  <a:lnTo>
                    <a:pt x="52682" y="511126"/>
                  </a:lnTo>
                  <a:lnTo>
                    <a:pt x="24565" y="476089"/>
                  </a:lnTo>
                  <a:lnTo>
                    <a:pt x="6428" y="434761"/>
                  </a:lnTo>
                  <a:lnTo>
                    <a:pt x="0" y="388803"/>
                  </a:lnTo>
                  <a:lnTo>
                    <a:pt x="2287" y="361001"/>
                  </a:lnTo>
                  <a:lnTo>
                    <a:pt x="20213" y="308921"/>
                  </a:lnTo>
                  <a:lnTo>
                    <a:pt x="51904" y="267164"/>
                  </a:lnTo>
                  <a:lnTo>
                    <a:pt x="91421" y="238079"/>
                  </a:lnTo>
                  <a:lnTo>
                    <a:pt x="113865" y="227733"/>
                  </a:lnTo>
                  <a:lnTo>
                    <a:pt x="119811" y="209190"/>
                  </a:lnTo>
                  <a:lnTo>
                    <a:pt x="138656" y="174421"/>
                  </a:lnTo>
                  <a:lnTo>
                    <a:pt x="173105" y="139132"/>
                  </a:lnTo>
                  <a:lnTo>
                    <a:pt x="223187" y="115847"/>
                  </a:lnTo>
                  <a:lnTo>
                    <a:pt x="250240" y="112830"/>
                  </a:lnTo>
                  <a:lnTo>
                    <a:pt x="267198" y="113799"/>
                  </a:lnTo>
                  <a:lnTo>
                    <a:pt x="283728" y="116677"/>
                  </a:lnTo>
                  <a:lnTo>
                    <a:pt x="299704" y="121428"/>
                  </a:lnTo>
                  <a:lnTo>
                    <a:pt x="315000" y="128013"/>
                  </a:lnTo>
                  <a:lnTo>
                    <a:pt x="750751" y="128013"/>
                  </a:lnTo>
                  <a:lnTo>
                    <a:pt x="760979" y="146424"/>
                  </a:lnTo>
                  <a:lnTo>
                    <a:pt x="774872" y="190628"/>
                  </a:lnTo>
                  <a:lnTo>
                    <a:pt x="779601" y="237285"/>
                  </a:lnTo>
                  <a:lnTo>
                    <a:pt x="779528" y="245889"/>
                  </a:lnTo>
                  <a:lnTo>
                    <a:pt x="779346" y="251168"/>
                  </a:lnTo>
                  <a:lnTo>
                    <a:pt x="825347" y="262959"/>
                  </a:lnTo>
                  <a:lnTo>
                    <a:pt x="865033" y="286537"/>
                  </a:lnTo>
                  <a:lnTo>
                    <a:pt x="896160" y="319743"/>
                  </a:lnTo>
                  <a:lnTo>
                    <a:pt x="916483" y="360417"/>
                  </a:lnTo>
                  <a:lnTo>
                    <a:pt x="923756" y="406397"/>
                  </a:lnTo>
                  <a:lnTo>
                    <a:pt x="915523" y="455432"/>
                  </a:lnTo>
                  <a:lnTo>
                    <a:pt x="892609" y="498055"/>
                  </a:lnTo>
                  <a:lnTo>
                    <a:pt x="857690" y="531690"/>
                  </a:lnTo>
                  <a:lnTo>
                    <a:pt x="813440" y="553762"/>
                  </a:lnTo>
                  <a:lnTo>
                    <a:pt x="764038" y="561462"/>
                  </a:lnTo>
                  <a:lnTo>
                    <a:pt x="179670" y="561462"/>
                  </a:lnTo>
                  <a:lnTo>
                    <a:pt x="179670" y="561872"/>
                  </a:lnTo>
                  <a:close/>
                </a:path>
                <a:path w="923925" h="561975">
                  <a:moveTo>
                    <a:pt x="762536" y="561696"/>
                  </a:moveTo>
                  <a:lnTo>
                    <a:pt x="762536" y="561462"/>
                  </a:lnTo>
                  <a:lnTo>
                    <a:pt x="764038" y="561462"/>
                  </a:lnTo>
                  <a:lnTo>
                    <a:pt x="762536" y="561696"/>
                  </a:lnTo>
                  <a:close/>
                </a:path>
              </a:pathLst>
            </a:custGeom>
            <a:solidFill>
              <a:srgbClr val="71ACCD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ECBE753D-899F-4C86-91B1-09B4E028E547}"/>
                </a:ext>
              </a:extLst>
            </p:cNvPr>
            <p:cNvSpPr txBox="1"/>
            <p:nvPr/>
          </p:nvSpPr>
          <p:spPr>
            <a:xfrm>
              <a:off x="3845699" y="351837"/>
              <a:ext cx="396875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互联网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E77E0E28-085C-4213-9CA8-C75083DEA989}"/>
                </a:ext>
              </a:extLst>
            </p:cNvPr>
            <p:cNvSpPr/>
            <p:nvPr/>
          </p:nvSpPr>
          <p:spPr>
            <a:xfrm>
              <a:off x="2510754" y="537242"/>
              <a:ext cx="1558925" cy="416958"/>
            </a:xfrm>
            <a:custGeom>
              <a:avLst/>
              <a:gdLst/>
              <a:ahLst/>
              <a:cxnLst/>
              <a:rect l="l" t="t" r="r" b="b"/>
              <a:pathLst>
                <a:path w="1558925" h="1152525">
                  <a:moveTo>
                    <a:pt x="1558697" y="0"/>
                  </a:moveTo>
                  <a:lnTo>
                    <a:pt x="1558697" y="648562"/>
                  </a:lnTo>
                  <a:lnTo>
                    <a:pt x="0" y="648562"/>
                  </a:lnTo>
                  <a:lnTo>
                    <a:pt x="0" y="1152027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384C1CD1-74CB-41B9-BCD7-27FF6E78DFFB}"/>
                </a:ext>
              </a:extLst>
            </p:cNvPr>
            <p:cNvSpPr txBox="1"/>
            <p:nvPr/>
          </p:nvSpPr>
          <p:spPr>
            <a:xfrm>
              <a:off x="3149926" y="594033"/>
              <a:ext cx="426084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HTTPS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7" name="object 27">
              <a:extLst>
                <a:ext uri="{FF2B5EF4-FFF2-40B4-BE49-F238E27FC236}">
                  <a16:creationId xmlns:a16="http://schemas.microsoft.com/office/drawing/2014/main" id="{DB67F7D6-0831-46E5-8A3E-D89C0C85BD53}"/>
                </a:ext>
              </a:extLst>
            </p:cNvPr>
            <p:cNvSpPr/>
            <p:nvPr/>
          </p:nvSpPr>
          <p:spPr>
            <a:xfrm>
              <a:off x="4531499" y="368190"/>
              <a:ext cx="1235710" cy="0"/>
            </a:xfrm>
            <a:custGeom>
              <a:avLst/>
              <a:gdLst/>
              <a:ahLst/>
              <a:cxnLst/>
              <a:rect l="l" t="t" r="r" b="b"/>
              <a:pathLst>
                <a:path w="1235710">
                  <a:moveTo>
                    <a:pt x="1235203" y="0"/>
                  </a:moveTo>
                  <a:lnTo>
                    <a:pt x="545053" y="0"/>
                  </a:lnTo>
                  <a:lnTo>
                    <a:pt x="0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0" name="object 46">
              <a:extLst>
                <a:ext uri="{FF2B5EF4-FFF2-40B4-BE49-F238E27FC236}">
                  <a16:creationId xmlns:a16="http://schemas.microsoft.com/office/drawing/2014/main" id="{76F0811F-2115-4B57-95F8-A5085F4CF6F0}"/>
                </a:ext>
              </a:extLst>
            </p:cNvPr>
            <p:cNvSpPr txBox="1"/>
            <p:nvPr/>
          </p:nvSpPr>
          <p:spPr>
            <a:xfrm>
              <a:off x="4093771" y="1027245"/>
              <a:ext cx="388409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r>
                <a:rPr sz="900" spc="-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"</a:t>
              </a:r>
              <a:r>
                <a:rPr sz="900" spc="1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试用"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object 81">
              <a:extLst>
                <a:ext uri="{FF2B5EF4-FFF2-40B4-BE49-F238E27FC236}">
                  <a16:creationId xmlns:a16="http://schemas.microsoft.com/office/drawing/2014/main" id="{5D300F77-FF40-4DDC-A9B8-088B310104EC}"/>
                </a:ext>
              </a:extLst>
            </p:cNvPr>
            <p:cNvSpPr/>
            <p:nvPr/>
          </p:nvSpPr>
          <p:spPr>
            <a:xfrm>
              <a:off x="2612073" y="976103"/>
              <a:ext cx="3792303" cy="775780"/>
            </a:xfrm>
            <a:custGeom>
              <a:avLst/>
              <a:gdLst/>
              <a:ahLst/>
              <a:cxnLst/>
              <a:rect l="l" t="t" r="r" b="b"/>
              <a:pathLst>
                <a:path w="4566284" h="1152525">
                  <a:moveTo>
                    <a:pt x="0" y="0"/>
                  </a:moveTo>
                  <a:lnTo>
                    <a:pt x="4565971" y="0"/>
                  </a:lnTo>
                  <a:lnTo>
                    <a:pt x="4565971" y="1152314"/>
                  </a:lnTo>
                  <a:lnTo>
                    <a:pt x="0" y="1152314"/>
                  </a:lnTo>
                  <a:lnTo>
                    <a:pt x="0" y="0"/>
                  </a:lnTo>
                  <a:close/>
                </a:path>
              </a:pathLst>
            </a:custGeom>
            <a:ln w="9523">
              <a:solidFill>
                <a:srgbClr val="89898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8DE1952-FE76-479B-A673-BAA2F6029675}"/>
                </a:ext>
              </a:extLst>
            </p:cNvPr>
            <p:cNvGrpSpPr/>
            <p:nvPr/>
          </p:nvGrpSpPr>
          <p:grpSpPr>
            <a:xfrm>
              <a:off x="1691190" y="967743"/>
              <a:ext cx="519430" cy="632365"/>
              <a:chOff x="2174987" y="3019268"/>
              <a:chExt cx="519430" cy="763936"/>
            </a:xfrm>
          </p:grpSpPr>
          <p:sp>
            <p:nvSpPr>
              <p:cNvPr id="19" name="object 44">
                <a:extLst>
                  <a:ext uri="{FF2B5EF4-FFF2-40B4-BE49-F238E27FC236}">
                    <a16:creationId xmlns:a16="http://schemas.microsoft.com/office/drawing/2014/main" id="{3378A11E-492F-4B27-A2B8-1C738F866D60}"/>
                  </a:ext>
                </a:extLst>
              </p:cNvPr>
              <p:cNvSpPr txBox="1"/>
              <p:nvPr/>
            </p:nvSpPr>
            <p:spPr>
              <a:xfrm>
                <a:off x="2271769" y="3596523"/>
                <a:ext cx="302895" cy="186681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C</a:t>
                </a:r>
                <a:r>
                  <a:rPr sz="900" spc="1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DN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5D1E4469-2D15-46AF-80F7-BC83D2DE3CA5}"/>
                  </a:ext>
                </a:extLst>
              </p:cNvPr>
              <p:cNvGrpSpPr/>
              <p:nvPr/>
            </p:nvGrpSpPr>
            <p:grpSpPr>
              <a:xfrm>
                <a:off x="2174987" y="3019268"/>
                <a:ext cx="519430" cy="519430"/>
                <a:chOff x="2174987" y="3019268"/>
                <a:chExt cx="519430" cy="519430"/>
              </a:xfrm>
            </p:grpSpPr>
            <p:sp>
              <p:nvSpPr>
                <p:cNvPr id="27" name="object 82">
                  <a:extLst>
                    <a:ext uri="{FF2B5EF4-FFF2-40B4-BE49-F238E27FC236}">
                      <a16:creationId xmlns:a16="http://schemas.microsoft.com/office/drawing/2014/main" id="{DFF02659-CC3A-40F8-A5E3-34C531C23B25}"/>
                    </a:ext>
                  </a:extLst>
                </p:cNvPr>
                <p:cNvSpPr/>
                <p:nvPr/>
              </p:nvSpPr>
              <p:spPr>
                <a:xfrm>
                  <a:off x="2174987" y="3019268"/>
                  <a:ext cx="519430" cy="51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430" h="519430">
                      <a:moveTo>
                        <a:pt x="262150" y="519084"/>
                      </a:moveTo>
                      <a:lnTo>
                        <a:pt x="217485" y="518323"/>
                      </a:lnTo>
                      <a:lnTo>
                        <a:pt x="174992" y="516108"/>
                      </a:lnTo>
                      <a:lnTo>
                        <a:pt x="136065" y="512536"/>
                      </a:lnTo>
                      <a:lnTo>
                        <a:pt x="62078" y="497773"/>
                      </a:lnTo>
                      <a:lnTo>
                        <a:pt x="20712" y="456748"/>
                      </a:lnTo>
                      <a:lnTo>
                        <a:pt x="10905" y="417253"/>
                      </a:lnTo>
                      <a:lnTo>
                        <a:pt x="4783" y="370330"/>
                      </a:lnTo>
                      <a:lnTo>
                        <a:pt x="1149" y="316806"/>
                      </a:lnTo>
                      <a:lnTo>
                        <a:pt x="0" y="259968"/>
                      </a:lnTo>
                      <a:lnTo>
                        <a:pt x="1304" y="204041"/>
                      </a:lnTo>
                      <a:lnTo>
                        <a:pt x="5127" y="149344"/>
                      </a:lnTo>
                      <a:lnTo>
                        <a:pt x="11396" y="102135"/>
                      </a:lnTo>
                      <a:lnTo>
                        <a:pt x="21313" y="62128"/>
                      </a:lnTo>
                      <a:lnTo>
                        <a:pt x="62334" y="20761"/>
                      </a:lnTo>
                      <a:lnTo>
                        <a:pt x="101834" y="10932"/>
                      </a:lnTo>
                      <a:lnTo>
                        <a:pt x="172389" y="2824"/>
                      </a:lnTo>
                      <a:lnTo>
                        <a:pt x="213530" y="717"/>
                      </a:lnTo>
                      <a:lnTo>
                        <a:pt x="257309" y="0"/>
                      </a:lnTo>
                      <a:lnTo>
                        <a:pt x="301872" y="759"/>
                      </a:lnTo>
                      <a:lnTo>
                        <a:pt x="344274" y="2970"/>
                      </a:lnTo>
                      <a:lnTo>
                        <a:pt x="383114" y="6535"/>
                      </a:lnTo>
                      <a:lnTo>
                        <a:pt x="416991" y="11353"/>
                      </a:lnTo>
                      <a:lnTo>
                        <a:pt x="435544" y="15957"/>
                      </a:lnTo>
                      <a:lnTo>
                        <a:pt x="257311" y="15957"/>
                      </a:lnTo>
                      <a:lnTo>
                        <a:pt x="214211" y="16659"/>
                      </a:lnTo>
                      <a:lnTo>
                        <a:pt x="173763" y="18721"/>
                      </a:lnTo>
                      <a:lnTo>
                        <a:pt x="104564" y="26656"/>
                      </a:lnTo>
                      <a:lnTo>
                        <a:pt x="48211" y="47719"/>
                      </a:lnTo>
                      <a:lnTo>
                        <a:pt x="27122" y="104876"/>
                      </a:lnTo>
                      <a:lnTo>
                        <a:pt x="20959" y="151272"/>
                      </a:lnTo>
                      <a:lnTo>
                        <a:pt x="17222" y="204041"/>
                      </a:lnTo>
                      <a:lnTo>
                        <a:pt x="15916" y="259968"/>
                      </a:lnTo>
                      <a:lnTo>
                        <a:pt x="17030" y="315057"/>
                      </a:lnTo>
                      <a:lnTo>
                        <a:pt x="20616" y="368432"/>
                      </a:lnTo>
                      <a:lnTo>
                        <a:pt x="26631" y="414539"/>
                      </a:lnTo>
                      <a:lnTo>
                        <a:pt x="47672" y="470877"/>
                      </a:lnTo>
                      <a:lnTo>
                        <a:pt x="104860" y="491996"/>
                      </a:lnTo>
                      <a:lnTo>
                        <a:pt x="176371" y="500213"/>
                      </a:lnTo>
                      <a:lnTo>
                        <a:pt x="218162" y="502380"/>
                      </a:lnTo>
                      <a:lnTo>
                        <a:pt x="262142" y="503123"/>
                      </a:lnTo>
                      <a:lnTo>
                        <a:pt x="437723" y="503123"/>
                      </a:lnTo>
                      <a:lnTo>
                        <a:pt x="417304" y="508205"/>
                      </a:lnTo>
                      <a:lnTo>
                        <a:pt x="384355" y="512864"/>
                      </a:lnTo>
                      <a:lnTo>
                        <a:pt x="346878" y="516275"/>
                      </a:lnTo>
                      <a:lnTo>
                        <a:pt x="305825" y="518371"/>
                      </a:lnTo>
                      <a:lnTo>
                        <a:pt x="262150" y="519084"/>
                      </a:lnTo>
                      <a:close/>
                    </a:path>
                    <a:path w="519430" h="519430">
                      <a:moveTo>
                        <a:pt x="437723" y="503123"/>
                      </a:moveTo>
                      <a:lnTo>
                        <a:pt x="262142" y="503123"/>
                      </a:lnTo>
                      <a:lnTo>
                        <a:pt x="305154" y="502427"/>
                      </a:lnTo>
                      <a:lnTo>
                        <a:pt x="345514" y="500380"/>
                      </a:lnTo>
                      <a:lnTo>
                        <a:pt x="414579" y="492494"/>
                      </a:lnTo>
                      <a:lnTo>
                        <a:pt x="470945" y="471415"/>
                      </a:lnTo>
                      <a:lnTo>
                        <a:pt x="492036" y="414242"/>
                      </a:lnTo>
                      <a:lnTo>
                        <a:pt x="498195" y="367836"/>
                      </a:lnTo>
                      <a:lnTo>
                        <a:pt x="501926" y="315057"/>
                      </a:lnTo>
                      <a:lnTo>
                        <a:pt x="503225" y="259122"/>
                      </a:lnTo>
                      <a:lnTo>
                        <a:pt x="502104" y="204041"/>
                      </a:lnTo>
                      <a:lnTo>
                        <a:pt x="498510" y="150644"/>
                      </a:lnTo>
                      <a:lnTo>
                        <a:pt x="492487" y="104532"/>
                      </a:lnTo>
                      <a:lnTo>
                        <a:pt x="471410" y="48180"/>
                      </a:lnTo>
                      <a:lnTo>
                        <a:pt x="414250" y="27075"/>
                      </a:lnTo>
                      <a:lnTo>
                        <a:pt x="342893" y="18867"/>
                      </a:lnTo>
                      <a:lnTo>
                        <a:pt x="301191" y="16701"/>
                      </a:lnTo>
                      <a:lnTo>
                        <a:pt x="257311" y="15957"/>
                      </a:lnTo>
                      <a:lnTo>
                        <a:pt x="435544" y="15957"/>
                      </a:lnTo>
                      <a:lnTo>
                        <a:pt x="482721" y="36870"/>
                      </a:lnTo>
                      <a:lnTo>
                        <a:pt x="508194" y="101807"/>
                      </a:lnTo>
                      <a:lnTo>
                        <a:pt x="514327" y="148739"/>
                      </a:lnTo>
                      <a:lnTo>
                        <a:pt x="517972" y="202274"/>
                      </a:lnTo>
                      <a:lnTo>
                        <a:pt x="519130" y="259122"/>
                      </a:lnTo>
                      <a:lnTo>
                        <a:pt x="517833" y="315057"/>
                      </a:lnTo>
                      <a:lnTo>
                        <a:pt x="514012" y="369770"/>
                      </a:lnTo>
                      <a:lnTo>
                        <a:pt x="507742" y="416987"/>
                      </a:lnTo>
                      <a:lnTo>
                        <a:pt x="497832" y="457002"/>
                      </a:lnTo>
                      <a:lnTo>
                        <a:pt x="456809" y="498373"/>
                      </a:lnTo>
                      <a:lnTo>
                        <a:pt x="437723" y="503123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object 83">
                  <a:extLst>
                    <a:ext uri="{FF2B5EF4-FFF2-40B4-BE49-F238E27FC236}">
                      <a16:creationId xmlns:a16="http://schemas.microsoft.com/office/drawing/2014/main" id="{00BC2895-E9AF-4DF0-9106-883F03623DB0}"/>
                    </a:ext>
                  </a:extLst>
                </p:cNvPr>
                <p:cNvSpPr/>
                <p:nvPr/>
              </p:nvSpPr>
              <p:spPr>
                <a:xfrm>
                  <a:off x="2263965" y="3136900"/>
                  <a:ext cx="341630" cy="284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630" h="284480">
                      <a:moveTo>
                        <a:pt x="62974" y="76200"/>
                      </a:moveTo>
                      <a:lnTo>
                        <a:pt x="53165" y="76200"/>
                      </a:lnTo>
                      <a:lnTo>
                        <a:pt x="47334" y="74930"/>
                      </a:lnTo>
                      <a:lnTo>
                        <a:pt x="44481" y="73660"/>
                      </a:lnTo>
                      <a:lnTo>
                        <a:pt x="38983" y="72390"/>
                      </a:lnTo>
                      <a:lnTo>
                        <a:pt x="36342" y="71120"/>
                      </a:lnTo>
                      <a:lnTo>
                        <a:pt x="31365" y="67310"/>
                      </a:lnTo>
                      <a:lnTo>
                        <a:pt x="29029" y="66040"/>
                      </a:lnTo>
                      <a:lnTo>
                        <a:pt x="22624" y="60960"/>
                      </a:lnTo>
                      <a:lnTo>
                        <a:pt x="19542" y="55880"/>
                      </a:lnTo>
                      <a:lnTo>
                        <a:pt x="15712" y="46990"/>
                      </a:lnTo>
                      <a:lnTo>
                        <a:pt x="14956" y="41910"/>
                      </a:lnTo>
                      <a:lnTo>
                        <a:pt x="15681" y="31750"/>
                      </a:lnTo>
                      <a:lnTo>
                        <a:pt x="17156" y="26670"/>
                      </a:lnTo>
                      <a:lnTo>
                        <a:pt x="22262" y="17780"/>
                      </a:lnTo>
                      <a:lnTo>
                        <a:pt x="25887" y="13970"/>
                      </a:lnTo>
                      <a:lnTo>
                        <a:pt x="32891" y="8890"/>
                      </a:lnTo>
                      <a:lnTo>
                        <a:pt x="35375" y="6350"/>
                      </a:lnTo>
                      <a:lnTo>
                        <a:pt x="40559" y="3810"/>
                      </a:lnTo>
                      <a:lnTo>
                        <a:pt x="43260" y="2540"/>
                      </a:lnTo>
                      <a:lnTo>
                        <a:pt x="48797" y="1270"/>
                      </a:lnTo>
                      <a:lnTo>
                        <a:pt x="51635" y="0"/>
                      </a:lnTo>
                      <a:lnTo>
                        <a:pt x="74522" y="0"/>
                      </a:lnTo>
                      <a:lnTo>
                        <a:pt x="77290" y="1270"/>
                      </a:lnTo>
                      <a:lnTo>
                        <a:pt x="82637" y="2540"/>
                      </a:lnTo>
                      <a:lnTo>
                        <a:pt x="85218" y="3810"/>
                      </a:lnTo>
                      <a:lnTo>
                        <a:pt x="90117" y="6350"/>
                      </a:lnTo>
                      <a:lnTo>
                        <a:pt x="92434" y="8890"/>
                      </a:lnTo>
                      <a:lnTo>
                        <a:pt x="97874" y="12700"/>
                      </a:lnTo>
                      <a:lnTo>
                        <a:pt x="107209" y="38100"/>
                      </a:lnTo>
                      <a:lnTo>
                        <a:pt x="105928" y="45720"/>
                      </a:lnTo>
                      <a:lnTo>
                        <a:pt x="102648" y="52070"/>
                      </a:lnTo>
                      <a:lnTo>
                        <a:pt x="124480" y="71120"/>
                      </a:lnTo>
                      <a:lnTo>
                        <a:pt x="81626" y="71120"/>
                      </a:lnTo>
                      <a:lnTo>
                        <a:pt x="79862" y="72390"/>
                      </a:lnTo>
                      <a:lnTo>
                        <a:pt x="78055" y="72390"/>
                      </a:lnTo>
                      <a:lnTo>
                        <a:pt x="74378" y="73660"/>
                      </a:lnTo>
                      <a:lnTo>
                        <a:pt x="72506" y="73660"/>
                      </a:lnTo>
                      <a:lnTo>
                        <a:pt x="68724" y="74930"/>
                      </a:lnTo>
                      <a:lnTo>
                        <a:pt x="66812" y="74930"/>
                      </a:lnTo>
                      <a:lnTo>
                        <a:pt x="62974" y="76200"/>
                      </a:lnTo>
                      <a:close/>
                    </a:path>
                    <a:path w="341630" h="284480">
                      <a:moveTo>
                        <a:pt x="251343" y="86360"/>
                      </a:moveTo>
                      <a:lnTo>
                        <a:pt x="207708" y="86360"/>
                      </a:lnTo>
                      <a:lnTo>
                        <a:pt x="241922" y="57150"/>
                      </a:lnTo>
                      <a:lnTo>
                        <a:pt x="239093" y="53340"/>
                      </a:lnTo>
                      <a:lnTo>
                        <a:pt x="237083" y="49530"/>
                      </a:lnTo>
                      <a:lnTo>
                        <a:pt x="234703" y="40640"/>
                      </a:lnTo>
                      <a:lnTo>
                        <a:pt x="234328" y="36830"/>
                      </a:lnTo>
                      <a:lnTo>
                        <a:pt x="235204" y="27940"/>
                      </a:lnTo>
                      <a:lnTo>
                        <a:pt x="236449" y="24130"/>
                      </a:lnTo>
                      <a:lnTo>
                        <a:pt x="240545" y="16510"/>
                      </a:lnTo>
                      <a:lnTo>
                        <a:pt x="243392" y="12700"/>
                      </a:lnTo>
                      <a:lnTo>
                        <a:pt x="249188" y="8890"/>
                      </a:lnTo>
                      <a:lnTo>
                        <a:pt x="251503" y="6350"/>
                      </a:lnTo>
                      <a:lnTo>
                        <a:pt x="256403" y="3810"/>
                      </a:lnTo>
                      <a:lnTo>
                        <a:pt x="258985" y="2540"/>
                      </a:lnTo>
                      <a:lnTo>
                        <a:pt x="264332" y="1270"/>
                      </a:lnTo>
                      <a:lnTo>
                        <a:pt x="267099" y="0"/>
                      </a:lnTo>
                      <a:lnTo>
                        <a:pt x="289993" y="0"/>
                      </a:lnTo>
                      <a:lnTo>
                        <a:pt x="292829" y="1270"/>
                      </a:lnTo>
                      <a:lnTo>
                        <a:pt x="298367" y="2540"/>
                      </a:lnTo>
                      <a:lnTo>
                        <a:pt x="301068" y="3810"/>
                      </a:lnTo>
                      <a:lnTo>
                        <a:pt x="306252" y="6350"/>
                      </a:lnTo>
                      <a:lnTo>
                        <a:pt x="308735" y="8890"/>
                      </a:lnTo>
                      <a:lnTo>
                        <a:pt x="315740" y="13970"/>
                      </a:lnTo>
                      <a:lnTo>
                        <a:pt x="319365" y="17780"/>
                      </a:lnTo>
                      <a:lnTo>
                        <a:pt x="324469" y="26670"/>
                      </a:lnTo>
                      <a:lnTo>
                        <a:pt x="325944" y="31750"/>
                      </a:lnTo>
                      <a:lnTo>
                        <a:pt x="326671" y="41910"/>
                      </a:lnTo>
                      <a:lnTo>
                        <a:pt x="325912" y="46990"/>
                      </a:lnTo>
                      <a:lnTo>
                        <a:pt x="322083" y="55880"/>
                      </a:lnTo>
                      <a:lnTo>
                        <a:pt x="319002" y="60960"/>
                      </a:lnTo>
                      <a:lnTo>
                        <a:pt x="312598" y="66040"/>
                      </a:lnTo>
                      <a:lnTo>
                        <a:pt x="310261" y="67310"/>
                      </a:lnTo>
                      <a:lnTo>
                        <a:pt x="305283" y="71120"/>
                      </a:lnTo>
                      <a:lnTo>
                        <a:pt x="302643" y="72390"/>
                      </a:lnTo>
                      <a:lnTo>
                        <a:pt x="297146" y="73660"/>
                      </a:lnTo>
                      <a:lnTo>
                        <a:pt x="265734" y="73660"/>
                      </a:lnTo>
                      <a:lnTo>
                        <a:pt x="251343" y="86360"/>
                      </a:lnTo>
                      <a:close/>
                    </a:path>
                    <a:path w="341630" h="284480">
                      <a:moveTo>
                        <a:pt x="123881" y="198120"/>
                      </a:moveTo>
                      <a:lnTo>
                        <a:pt x="78323" y="198120"/>
                      </a:lnTo>
                      <a:lnTo>
                        <a:pt x="116182" y="166370"/>
                      </a:lnTo>
                      <a:lnTo>
                        <a:pt x="112404" y="161290"/>
                      </a:lnTo>
                      <a:lnTo>
                        <a:pt x="109599" y="156210"/>
                      </a:lnTo>
                      <a:lnTo>
                        <a:pt x="105927" y="144780"/>
                      </a:lnTo>
                      <a:lnTo>
                        <a:pt x="105049" y="139700"/>
                      </a:lnTo>
                      <a:lnTo>
                        <a:pt x="105176" y="128270"/>
                      </a:lnTo>
                      <a:lnTo>
                        <a:pt x="106170" y="121920"/>
                      </a:lnTo>
                      <a:lnTo>
                        <a:pt x="109987" y="111760"/>
                      </a:lnTo>
                      <a:lnTo>
                        <a:pt x="112802" y="106680"/>
                      </a:lnTo>
                      <a:lnTo>
                        <a:pt x="116519" y="101600"/>
                      </a:lnTo>
                      <a:lnTo>
                        <a:pt x="81626" y="71120"/>
                      </a:lnTo>
                      <a:lnTo>
                        <a:pt x="124480" y="71120"/>
                      </a:lnTo>
                      <a:lnTo>
                        <a:pt x="139034" y="83820"/>
                      </a:lnTo>
                      <a:lnTo>
                        <a:pt x="202025" y="83820"/>
                      </a:lnTo>
                      <a:lnTo>
                        <a:pt x="204920" y="85090"/>
                      </a:lnTo>
                      <a:lnTo>
                        <a:pt x="207708" y="86360"/>
                      </a:lnTo>
                      <a:lnTo>
                        <a:pt x="251343" y="86360"/>
                      </a:lnTo>
                      <a:lnTo>
                        <a:pt x="228318" y="106680"/>
                      </a:lnTo>
                      <a:lnTo>
                        <a:pt x="230985" y="110490"/>
                      </a:lnTo>
                      <a:lnTo>
                        <a:pt x="233007" y="115570"/>
                      </a:lnTo>
                      <a:lnTo>
                        <a:pt x="235748" y="124460"/>
                      </a:lnTo>
                      <a:lnTo>
                        <a:pt x="236464" y="128270"/>
                      </a:lnTo>
                      <a:lnTo>
                        <a:pt x="236564" y="138430"/>
                      </a:lnTo>
                      <a:lnTo>
                        <a:pt x="235940" y="143510"/>
                      </a:lnTo>
                      <a:lnTo>
                        <a:pt x="233333" y="152400"/>
                      </a:lnTo>
                      <a:lnTo>
                        <a:pt x="231340" y="157480"/>
                      </a:lnTo>
                      <a:lnTo>
                        <a:pt x="228654" y="161290"/>
                      </a:lnTo>
                      <a:lnTo>
                        <a:pt x="252517" y="181610"/>
                      </a:lnTo>
                      <a:lnTo>
                        <a:pt x="207432" y="181610"/>
                      </a:lnTo>
                      <a:lnTo>
                        <a:pt x="204683" y="182880"/>
                      </a:lnTo>
                      <a:lnTo>
                        <a:pt x="201822" y="184150"/>
                      </a:lnTo>
                      <a:lnTo>
                        <a:pt x="139608" y="184150"/>
                      </a:lnTo>
                      <a:lnTo>
                        <a:pt x="123881" y="198120"/>
                      </a:lnTo>
                      <a:close/>
                    </a:path>
                    <a:path w="341630" h="284480">
                      <a:moveTo>
                        <a:pt x="288460" y="76200"/>
                      </a:moveTo>
                      <a:lnTo>
                        <a:pt x="276843" y="76200"/>
                      </a:lnTo>
                      <a:lnTo>
                        <a:pt x="275433" y="74930"/>
                      </a:lnTo>
                      <a:lnTo>
                        <a:pt x="271231" y="74930"/>
                      </a:lnTo>
                      <a:lnTo>
                        <a:pt x="268461" y="73660"/>
                      </a:lnTo>
                      <a:lnTo>
                        <a:pt x="297146" y="73660"/>
                      </a:lnTo>
                      <a:lnTo>
                        <a:pt x="294291" y="74930"/>
                      </a:lnTo>
                      <a:lnTo>
                        <a:pt x="288460" y="76200"/>
                      </a:lnTo>
                      <a:close/>
                    </a:path>
                    <a:path w="341630" h="284480">
                      <a:moveTo>
                        <a:pt x="177249" y="77470"/>
                      </a:moveTo>
                      <a:lnTo>
                        <a:pt x="165342" y="77470"/>
                      </a:lnTo>
                      <a:lnTo>
                        <a:pt x="168079" y="76200"/>
                      </a:lnTo>
                      <a:lnTo>
                        <a:pt x="174032" y="76200"/>
                      </a:lnTo>
                      <a:lnTo>
                        <a:pt x="177249" y="77470"/>
                      </a:lnTo>
                      <a:close/>
                    </a:path>
                    <a:path w="341630" h="284480">
                      <a:moveTo>
                        <a:pt x="202025" y="83820"/>
                      </a:moveTo>
                      <a:lnTo>
                        <a:pt x="139034" y="83820"/>
                      </a:lnTo>
                      <a:lnTo>
                        <a:pt x="141508" y="82550"/>
                      </a:lnTo>
                      <a:lnTo>
                        <a:pt x="144045" y="81280"/>
                      </a:lnTo>
                      <a:lnTo>
                        <a:pt x="149223" y="80010"/>
                      </a:lnTo>
                      <a:lnTo>
                        <a:pt x="151860" y="78740"/>
                      </a:lnTo>
                      <a:lnTo>
                        <a:pt x="157200" y="77470"/>
                      </a:lnTo>
                      <a:lnTo>
                        <a:pt x="183628" y="77470"/>
                      </a:lnTo>
                      <a:lnTo>
                        <a:pt x="186793" y="78740"/>
                      </a:lnTo>
                      <a:lnTo>
                        <a:pt x="193016" y="80010"/>
                      </a:lnTo>
                      <a:lnTo>
                        <a:pt x="196072" y="81280"/>
                      </a:lnTo>
                      <a:lnTo>
                        <a:pt x="202025" y="83820"/>
                      </a:lnTo>
                      <a:close/>
                    </a:path>
                    <a:path w="341630" h="284480">
                      <a:moveTo>
                        <a:pt x="299943" y="284480"/>
                      </a:moveTo>
                      <a:lnTo>
                        <a:pt x="286824" y="284480"/>
                      </a:lnTo>
                      <a:lnTo>
                        <a:pt x="280308" y="283210"/>
                      </a:lnTo>
                      <a:lnTo>
                        <a:pt x="277089" y="281940"/>
                      </a:lnTo>
                      <a:lnTo>
                        <a:pt x="270825" y="279400"/>
                      </a:lnTo>
                      <a:lnTo>
                        <a:pt x="267780" y="278130"/>
                      </a:lnTo>
                      <a:lnTo>
                        <a:pt x="261974" y="274320"/>
                      </a:lnTo>
                      <a:lnTo>
                        <a:pt x="259213" y="273050"/>
                      </a:lnTo>
                      <a:lnTo>
                        <a:pt x="240505" y="238760"/>
                      </a:lnTo>
                      <a:lnTo>
                        <a:pt x="240465" y="233680"/>
                      </a:lnTo>
                      <a:lnTo>
                        <a:pt x="242039" y="224790"/>
                      </a:lnTo>
                      <a:lnTo>
                        <a:pt x="243645" y="219710"/>
                      </a:lnTo>
                      <a:lnTo>
                        <a:pt x="246072" y="215900"/>
                      </a:lnTo>
                      <a:lnTo>
                        <a:pt x="207432" y="181610"/>
                      </a:lnTo>
                      <a:lnTo>
                        <a:pt x="252517" y="181610"/>
                      </a:lnTo>
                      <a:lnTo>
                        <a:pt x="268922" y="195580"/>
                      </a:lnTo>
                      <a:lnTo>
                        <a:pt x="307323" y="195580"/>
                      </a:lnTo>
                      <a:lnTo>
                        <a:pt x="310357" y="196850"/>
                      </a:lnTo>
                      <a:lnTo>
                        <a:pt x="313319" y="198120"/>
                      </a:lnTo>
                      <a:lnTo>
                        <a:pt x="319008" y="200660"/>
                      </a:lnTo>
                      <a:lnTo>
                        <a:pt x="321736" y="203200"/>
                      </a:lnTo>
                      <a:lnTo>
                        <a:pt x="329440" y="209550"/>
                      </a:lnTo>
                      <a:lnTo>
                        <a:pt x="333439" y="214630"/>
                      </a:lnTo>
                      <a:lnTo>
                        <a:pt x="339096" y="226060"/>
                      </a:lnTo>
                      <a:lnTo>
                        <a:pt x="340750" y="231140"/>
                      </a:lnTo>
                      <a:lnTo>
                        <a:pt x="341623" y="243840"/>
                      </a:lnTo>
                      <a:lnTo>
                        <a:pt x="340831" y="248920"/>
                      </a:lnTo>
                      <a:lnTo>
                        <a:pt x="336705" y="260350"/>
                      </a:lnTo>
                      <a:lnTo>
                        <a:pt x="333359" y="265430"/>
                      </a:lnTo>
                      <a:lnTo>
                        <a:pt x="326373" y="273050"/>
                      </a:lnTo>
                      <a:lnTo>
                        <a:pt x="323822" y="274320"/>
                      </a:lnTo>
                      <a:lnTo>
                        <a:pt x="318377" y="278130"/>
                      </a:lnTo>
                      <a:lnTo>
                        <a:pt x="315486" y="279400"/>
                      </a:lnTo>
                      <a:lnTo>
                        <a:pt x="309466" y="281940"/>
                      </a:lnTo>
                      <a:lnTo>
                        <a:pt x="306338" y="283210"/>
                      </a:lnTo>
                      <a:lnTo>
                        <a:pt x="299943" y="284480"/>
                      </a:lnTo>
                      <a:close/>
                    </a:path>
                    <a:path w="341630" h="284480">
                      <a:moveTo>
                        <a:pt x="177219" y="191770"/>
                      </a:moveTo>
                      <a:lnTo>
                        <a:pt x="165428" y="191770"/>
                      </a:lnTo>
                      <a:lnTo>
                        <a:pt x="160079" y="190500"/>
                      </a:lnTo>
                      <a:lnTo>
                        <a:pt x="157425" y="190500"/>
                      </a:lnTo>
                      <a:lnTo>
                        <a:pt x="152180" y="189230"/>
                      </a:lnTo>
                      <a:lnTo>
                        <a:pt x="149591" y="187960"/>
                      </a:lnTo>
                      <a:lnTo>
                        <a:pt x="144515" y="186690"/>
                      </a:lnTo>
                      <a:lnTo>
                        <a:pt x="142029" y="185420"/>
                      </a:lnTo>
                      <a:lnTo>
                        <a:pt x="139608" y="184150"/>
                      </a:lnTo>
                      <a:lnTo>
                        <a:pt x="201822" y="184150"/>
                      </a:lnTo>
                      <a:lnTo>
                        <a:pt x="195928" y="186690"/>
                      </a:lnTo>
                      <a:lnTo>
                        <a:pt x="192895" y="187960"/>
                      </a:lnTo>
                      <a:lnTo>
                        <a:pt x="186717" y="189230"/>
                      </a:lnTo>
                      <a:lnTo>
                        <a:pt x="183570" y="190500"/>
                      </a:lnTo>
                      <a:lnTo>
                        <a:pt x="177219" y="191770"/>
                      </a:lnTo>
                      <a:close/>
                    </a:path>
                    <a:path w="341630" h="284480">
                      <a:moveTo>
                        <a:pt x="54797" y="284480"/>
                      </a:moveTo>
                      <a:lnTo>
                        <a:pt x="41679" y="284480"/>
                      </a:lnTo>
                      <a:lnTo>
                        <a:pt x="35286" y="283210"/>
                      </a:lnTo>
                      <a:lnTo>
                        <a:pt x="32157" y="281940"/>
                      </a:lnTo>
                      <a:lnTo>
                        <a:pt x="26135" y="279400"/>
                      </a:lnTo>
                      <a:lnTo>
                        <a:pt x="23245" y="278130"/>
                      </a:lnTo>
                      <a:lnTo>
                        <a:pt x="17802" y="274320"/>
                      </a:lnTo>
                      <a:lnTo>
                        <a:pt x="15253" y="273050"/>
                      </a:lnTo>
                      <a:lnTo>
                        <a:pt x="8266" y="265430"/>
                      </a:lnTo>
                      <a:lnTo>
                        <a:pt x="4921" y="260350"/>
                      </a:lnTo>
                      <a:lnTo>
                        <a:pt x="793" y="248920"/>
                      </a:lnTo>
                      <a:lnTo>
                        <a:pt x="0" y="243840"/>
                      </a:lnTo>
                      <a:lnTo>
                        <a:pt x="873" y="231140"/>
                      </a:lnTo>
                      <a:lnTo>
                        <a:pt x="2524" y="226060"/>
                      </a:lnTo>
                      <a:lnTo>
                        <a:pt x="8186" y="214630"/>
                      </a:lnTo>
                      <a:lnTo>
                        <a:pt x="12182" y="209550"/>
                      </a:lnTo>
                      <a:lnTo>
                        <a:pt x="19888" y="203200"/>
                      </a:lnTo>
                      <a:lnTo>
                        <a:pt x="22617" y="200660"/>
                      </a:lnTo>
                      <a:lnTo>
                        <a:pt x="28306" y="198120"/>
                      </a:lnTo>
                      <a:lnTo>
                        <a:pt x="31267" y="196850"/>
                      </a:lnTo>
                      <a:lnTo>
                        <a:pt x="37336" y="194310"/>
                      </a:lnTo>
                      <a:lnTo>
                        <a:pt x="40441" y="194310"/>
                      </a:lnTo>
                      <a:lnTo>
                        <a:pt x="46713" y="193040"/>
                      </a:lnTo>
                      <a:lnTo>
                        <a:pt x="49877" y="191770"/>
                      </a:lnTo>
                      <a:lnTo>
                        <a:pt x="55246" y="191770"/>
                      </a:lnTo>
                      <a:lnTo>
                        <a:pt x="57455" y="193040"/>
                      </a:lnTo>
                      <a:lnTo>
                        <a:pt x="63995" y="193040"/>
                      </a:lnTo>
                      <a:lnTo>
                        <a:pt x="68251" y="194310"/>
                      </a:lnTo>
                      <a:lnTo>
                        <a:pt x="70342" y="195580"/>
                      </a:lnTo>
                      <a:lnTo>
                        <a:pt x="74420" y="196850"/>
                      </a:lnTo>
                      <a:lnTo>
                        <a:pt x="76405" y="198120"/>
                      </a:lnTo>
                      <a:lnTo>
                        <a:pt x="123881" y="198120"/>
                      </a:lnTo>
                      <a:lnTo>
                        <a:pt x="98146" y="220980"/>
                      </a:lnTo>
                      <a:lnTo>
                        <a:pt x="99714" y="224790"/>
                      </a:lnTo>
                      <a:lnTo>
                        <a:pt x="100619" y="229870"/>
                      </a:lnTo>
                      <a:lnTo>
                        <a:pt x="101110" y="237490"/>
                      </a:lnTo>
                      <a:lnTo>
                        <a:pt x="100689" y="242570"/>
                      </a:lnTo>
                      <a:lnTo>
                        <a:pt x="79648" y="274320"/>
                      </a:lnTo>
                      <a:lnTo>
                        <a:pt x="73841" y="278130"/>
                      </a:lnTo>
                      <a:lnTo>
                        <a:pt x="70798" y="279400"/>
                      </a:lnTo>
                      <a:lnTo>
                        <a:pt x="64534" y="281940"/>
                      </a:lnTo>
                      <a:lnTo>
                        <a:pt x="61313" y="283210"/>
                      </a:lnTo>
                      <a:lnTo>
                        <a:pt x="54797" y="284480"/>
                      </a:lnTo>
                      <a:close/>
                    </a:path>
                    <a:path w="341630" h="284480">
                      <a:moveTo>
                        <a:pt x="301181" y="194310"/>
                      </a:moveTo>
                      <a:lnTo>
                        <a:pt x="275269" y="194310"/>
                      </a:lnTo>
                      <a:lnTo>
                        <a:pt x="276901" y="193040"/>
                      </a:lnTo>
                      <a:lnTo>
                        <a:pt x="285216" y="193040"/>
                      </a:lnTo>
                      <a:lnTo>
                        <a:pt x="286902" y="191770"/>
                      </a:lnTo>
                      <a:lnTo>
                        <a:pt x="291745" y="191770"/>
                      </a:lnTo>
                      <a:lnTo>
                        <a:pt x="294910" y="193040"/>
                      </a:lnTo>
                      <a:lnTo>
                        <a:pt x="301181" y="194310"/>
                      </a:lnTo>
                      <a:close/>
                    </a:path>
                    <a:path w="341630" h="284480">
                      <a:moveTo>
                        <a:pt x="307323" y="195580"/>
                      </a:moveTo>
                      <a:lnTo>
                        <a:pt x="270473" y="195580"/>
                      </a:lnTo>
                      <a:lnTo>
                        <a:pt x="272055" y="194310"/>
                      </a:lnTo>
                      <a:lnTo>
                        <a:pt x="304290" y="194310"/>
                      </a:lnTo>
                      <a:lnTo>
                        <a:pt x="307323" y="195580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0" name="object 89">
              <a:extLst>
                <a:ext uri="{FF2B5EF4-FFF2-40B4-BE49-F238E27FC236}">
                  <a16:creationId xmlns:a16="http://schemas.microsoft.com/office/drawing/2014/main" id="{51073548-2A93-4EA9-A3A8-D4DBC4987E90}"/>
                </a:ext>
              </a:extLst>
            </p:cNvPr>
            <p:cNvSpPr/>
            <p:nvPr/>
          </p:nvSpPr>
          <p:spPr>
            <a:xfrm>
              <a:off x="3338021" y="1198277"/>
              <a:ext cx="2142581" cy="45719"/>
            </a:xfrm>
            <a:custGeom>
              <a:avLst/>
              <a:gdLst/>
              <a:ahLst/>
              <a:cxnLst/>
              <a:rect l="l" t="t" r="r" b="b"/>
              <a:pathLst>
                <a:path w="825500">
                  <a:moveTo>
                    <a:pt x="0" y="0"/>
                  </a:moveTo>
                  <a:lnTo>
                    <a:pt x="825069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ED69BAB-F8E7-43D1-B1BD-99FE51AFD9BE}"/>
                </a:ext>
              </a:extLst>
            </p:cNvPr>
            <p:cNvGrpSpPr/>
            <p:nvPr/>
          </p:nvGrpSpPr>
          <p:grpSpPr>
            <a:xfrm>
              <a:off x="2814147" y="1003567"/>
              <a:ext cx="523875" cy="634308"/>
              <a:chOff x="4251907" y="2793543"/>
              <a:chExt cx="523875" cy="766284"/>
            </a:xfrm>
          </p:grpSpPr>
          <p:sp>
            <p:nvSpPr>
              <p:cNvPr id="21" name="object 47">
                <a:extLst>
                  <a:ext uri="{FF2B5EF4-FFF2-40B4-BE49-F238E27FC236}">
                    <a16:creationId xmlns:a16="http://schemas.microsoft.com/office/drawing/2014/main" id="{73B43008-7906-45D2-AD89-DFEE7FDBAA75}"/>
                  </a:ext>
                </a:extLst>
              </p:cNvPr>
              <p:cNvSpPr txBox="1"/>
              <p:nvPr/>
            </p:nvSpPr>
            <p:spPr>
              <a:xfrm>
                <a:off x="4256441" y="3373146"/>
                <a:ext cx="508000" cy="186681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门户网站</a:t>
                </a:r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object 92">
                <a:extLst>
                  <a:ext uri="{FF2B5EF4-FFF2-40B4-BE49-F238E27FC236}">
                    <a16:creationId xmlns:a16="http://schemas.microsoft.com/office/drawing/2014/main" id="{68B9FABD-459D-4814-BAD8-F360AA06D4C1}"/>
                  </a:ext>
                </a:extLst>
              </p:cNvPr>
              <p:cNvSpPr/>
              <p:nvPr/>
            </p:nvSpPr>
            <p:spPr>
              <a:xfrm>
                <a:off x="4251907" y="2793543"/>
                <a:ext cx="523875" cy="523240"/>
              </a:xfrm>
              <a:custGeom>
                <a:avLst/>
                <a:gdLst/>
                <a:ahLst/>
                <a:cxnLst/>
                <a:rect l="l" t="t" r="r" b="b"/>
                <a:pathLst>
                  <a:path w="523875" h="523239">
                    <a:moveTo>
                      <a:pt x="261768" y="523240"/>
                    </a:moveTo>
                    <a:lnTo>
                      <a:pt x="214695" y="519430"/>
                    </a:lnTo>
                    <a:lnTo>
                      <a:pt x="170389" y="506730"/>
                    </a:lnTo>
                    <a:lnTo>
                      <a:pt x="129591" y="487680"/>
                    </a:lnTo>
                    <a:lnTo>
                      <a:pt x="93041" y="461010"/>
                    </a:lnTo>
                    <a:lnTo>
                      <a:pt x="61477" y="430530"/>
                    </a:lnTo>
                    <a:lnTo>
                      <a:pt x="35640" y="393700"/>
                    </a:lnTo>
                    <a:lnTo>
                      <a:pt x="16270" y="353060"/>
                    </a:lnTo>
                    <a:lnTo>
                      <a:pt x="4105" y="308610"/>
                    </a:lnTo>
                    <a:lnTo>
                      <a:pt x="114" y="264160"/>
                    </a:lnTo>
                    <a:lnTo>
                      <a:pt x="0" y="260350"/>
                    </a:lnTo>
                    <a:lnTo>
                      <a:pt x="4105" y="214630"/>
                    </a:lnTo>
                    <a:lnTo>
                      <a:pt x="16270" y="170180"/>
                    </a:lnTo>
                    <a:lnTo>
                      <a:pt x="35640" y="129540"/>
                    </a:lnTo>
                    <a:lnTo>
                      <a:pt x="61477" y="92710"/>
                    </a:lnTo>
                    <a:lnTo>
                      <a:pt x="93041" y="60960"/>
                    </a:lnTo>
                    <a:lnTo>
                      <a:pt x="129591" y="35560"/>
                    </a:lnTo>
                    <a:lnTo>
                      <a:pt x="170389" y="15240"/>
                    </a:lnTo>
                    <a:lnTo>
                      <a:pt x="214695" y="3810"/>
                    </a:lnTo>
                    <a:lnTo>
                      <a:pt x="261768" y="0"/>
                    </a:lnTo>
                    <a:lnTo>
                      <a:pt x="308844" y="3810"/>
                    </a:lnTo>
                    <a:lnTo>
                      <a:pt x="353152" y="15240"/>
                    </a:lnTo>
                    <a:lnTo>
                      <a:pt x="383752" y="30480"/>
                    </a:lnTo>
                    <a:lnTo>
                      <a:pt x="261768" y="30480"/>
                    </a:lnTo>
                    <a:lnTo>
                      <a:pt x="239473" y="31750"/>
                    </a:lnTo>
                    <a:lnTo>
                      <a:pt x="217768" y="34290"/>
                    </a:lnTo>
                    <a:lnTo>
                      <a:pt x="196761" y="39370"/>
                    </a:lnTo>
                    <a:lnTo>
                      <a:pt x="176560" y="46990"/>
                    </a:lnTo>
                    <a:lnTo>
                      <a:pt x="191237" y="63500"/>
                    </a:lnTo>
                    <a:lnTo>
                      <a:pt x="142374" y="63500"/>
                    </a:lnTo>
                    <a:lnTo>
                      <a:pt x="128319" y="72390"/>
                    </a:lnTo>
                    <a:lnTo>
                      <a:pt x="115043" y="82550"/>
                    </a:lnTo>
                    <a:lnTo>
                      <a:pt x="102556" y="93980"/>
                    </a:lnTo>
                    <a:lnTo>
                      <a:pt x="90869" y="106680"/>
                    </a:lnTo>
                    <a:lnTo>
                      <a:pt x="91086" y="114300"/>
                    </a:lnTo>
                    <a:lnTo>
                      <a:pt x="91882" y="121920"/>
                    </a:lnTo>
                    <a:lnTo>
                      <a:pt x="93754" y="129540"/>
                    </a:lnTo>
                    <a:lnTo>
                      <a:pt x="96833" y="140970"/>
                    </a:lnTo>
                    <a:lnTo>
                      <a:pt x="64394" y="140970"/>
                    </a:lnTo>
                    <a:lnTo>
                      <a:pt x="50143" y="168910"/>
                    </a:lnTo>
                    <a:lnTo>
                      <a:pt x="39558" y="198120"/>
                    </a:lnTo>
                    <a:lnTo>
                      <a:pt x="32967" y="228600"/>
                    </a:lnTo>
                    <a:lnTo>
                      <a:pt x="30785" y="260350"/>
                    </a:lnTo>
                    <a:lnTo>
                      <a:pt x="30908" y="264160"/>
                    </a:lnTo>
                    <a:lnTo>
                      <a:pt x="33852" y="299720"/>
                    </a:lnTo>
                    <a:lnTo>
                      <a:pt x="42960" y="335280"/>
                    </a:lnTo>
                    <a:lnTo>
                      <a:pt x="57488" y="368300"/>
                    </a:lnTo>
                    <a:lnTo>
                      <a:pt x="76902" y="400050"/>
                    </a:lnTo>
                    <a:lnTo>
                      <a:pt x="109772" y="400050"/>
                    </a:lnTo>
                    <a:lnTo>
                      <a:pt x="107721" y="415290"/>
                    </a:lnTo>
                    <a:lnTo>
                      <a:pt x="108166" y="419100"/>
                    </a:lnTo>
                    <a:lnTo>
                      <a:pt x="109879" y="425450"/>
                    </a:lnTo>
                    <a:lnTo>
                      <a:pt x="112441" y="431800"/>
                    </a:lnTo>
                    <a:lnTo>
                      <a:pt x="115431" y="439420"/>
                    </a:lnTo>
                    <a:lnTo>
                      <a:pt x="147297" y="462280"/>
                    </a:lnTo>
                    <a:lnTo>
                      <a:pt x="182705" y="478790"/>
                    </a:lnTo>
                    <a:lnTo>
                      <a:pt x="221062" y="488950"/>
                    </a:lnTo>
                    <a:lnTo>
                      <a:pt x="261775" y="492760"/>
                    </a:lnTo>
                    <a:lnTo>
                      <a:pt x="383072" y="492760"/>
                    </a:lnTo>
                    <a:lnTo>
                      <a:pt x="353152" y="506730"/>
                    </a:lnTo>
                    <a:lnTo>
                      <a:pt x="308844" y="519430"/>
                    </a:lnTo>
                    <a:lnTo>
                      <a:pt x="261768" y="523240"/>
                    </a:lnTo>
                    <a:close/>
                  </a:path>
                  <a:path w="523875" h="523239">
                    <a:moveTo>
                      <a:pt x="464742" y="96520"/>
                    </a:moveTo>
                    <a:lnTo>
                      <a:pt x="424000" y="96520"/>
                    </a:lnTo>
                    <a:lnTo>
                      <a:pt x="389949" y="69850"/>
                    </a:lnTo>
                    <a:lnTo>
                      <a:pt x="350979" y="48260"/>
                    </a:lnTo>
                    <a:lnTo>
                      <a:pt x="307962" y="34290"/>
                    </a:lnTo>
                    <a:lnTo>
                      <a:pt x="261768" y="30480"/>
                    </a:lnTo>
                    <a:lnTo>
                      <a:pt x="383752" y="30480"/>
                    </a:lnTo>
                    <a:lnTo>
                      <a:pt x="393952" y="35560"/>
                    </a:lnTo>
                    <a:lnTo>
                      <a:pt x="430504" y="60960"/>
                    </a:lnTo>
                    <a:lnTo>
                      <a:pt x="462069" y="92710"/>
                    </a:lnTo>
                    <a:lnTo>
                      <a:pt x="464742" y="96520"/>
                    </a:lnTo>
                    <a:close/>
                  </a:path>
                  <a:path w="523875" h="523239">
                    <a:moveTo>
                      <a:pt x="230898" y="201930"/>
                    </a:moveTo>
                    <a:lnTo>
                      <a:pt x="120236" y="201930"/>
                    </a:lnTo>
                    <a:lnTo>
                      <a:pt x="132136" y="199390"/>
                    </a:lnTo>
                    <a:lnTo>
                      <a:pt x="145266" y="199390"/>
                    </a:lnTo>
                    <a:lnTo>
                      <a:pt x="160053" y="182880"/>
                    </a:lnTo>
                    <a:lnTo>
                      <a:pt x="176022" y="167640"/>
                    </a:lnTo>
                    <a:lnTo>
                      <a:pt x="193101" y="152400"/>
                    </a:lnTo>
                    <a:lnTo>
                      <a:pt x="211220" y="139700"/>
                    </a:lnTo>
                    <a:lnTo>
                      <a:pt x="193665" y="121920"/>
                    </a:lnTo>
                    <a:lnTo>
                      <a:pt x="176310" y="102870"/>
                    </a:lnTo>
                    <a:lnTo>
                      <a:pt x="159199" y="83820"/>
                    </a:lnTo>
                    <a:lnTo>
                      <a:pt x="142374" y="63500"/>
                    </a:lnTo>
                    <a:lnTo>
                      <a:pt x="191237" y="63500"/>
                    </a:lnTo>
                    <a:lnTo>
                      <a:pt x="193495" y="66040"/>
                    </a:lnTo>
                    <a:lnTo>
                      <a:pt x="210515" y="83820"/>
                    </a:lnTo>
                    <a:lnTo>
                      <a:pt x="227647" y="102870"/>
                    </a:lnTo>
                    <a:lnTo>
                      <a:pt x="244916" y="120650"/>
                    </a:lnTo>
                    <a:lnTo>
                      <a:pt x="410514" y="120650"/>
                    </a:lnTo>
                    <a:lnTo>
                      <a:pt x="378715" y="127000"/>
                    </a:lnTo>
                    <a:lnTo>
                      <a:pt x="347705" y="135890"/>
                    </a:lnTo>
                    <a:lnTo>
                      <a:pt x="317653" y="148590"/>
                    </a:lnTo>
                    <a:lnTo>
                      <a:pt x="288725" y="162560"/>
                    </a:lnTo>
                    <a:lnTo>
                      <a:pt x="311749" y="184150"/>
                    </a:lnTo>
                    <a:lnTo>
                      <a:pt x="255029" y="184150"/>
                    </a:lnTo>
                    <a:lnTo>
                      <a:pt x="240355" y="194310"/>
                    </a:lnTo>
                    <a:lnTo>
                      <a:pt x="230898" y="201930"/>
                    </a:lnTo>
                    <a:close/>
                  </a:path>
                  <a:path w="523875" h="523239">
                    <a:moveTo>
                      <a:pt x="410514" y="120650"/>
                    </a:moveTo>
                    <a:lnTo>
                      <a:pt x="244916" y="120650"/>
                    </a:lnTo>
                    <a:lnTo>
                      <a:pt x="270732" y="109220"/>
                    </a:lnTo>
                    <a:lnTo>
                      <a:pt x="297737" y="100330"/>
                    </a:lnTo>
                    <a:lnTo>
                      <a:pt x="325773" y="95250"/>
                    </a:lnTo>
                    <a:lnTo>
                      <a:pt x="354680" y="91440"/>
                    </a:lnTo>
                    <a:lnTo>
                      <a:pt x="369604" y="91440"/>
                    </a:lnTo>
                    <a:lnTo>
                      <a:pt x="383481" y="92710"/>
                    </a:lnTo>
                    <a:lnTo>
                      <a:pt x="397174" y="92710"/>
                    </a:lnTo>
                    <a:lnTo>
                      <a:pt x="410681" y="95250"/>
                    </a:lnTo>
                    <a:lnTo>
                      <a:pt x="424000" y="96520"/>
                    </a:lnTo>
                    <a:lnTo>
                      <a:pt x="464742" y="96520"/>
                    </a:lnTo>
                    <a:lnTo>
                      <a:pt x="480780" y="119380"/>
                    </a:lnTo>
                    <a:lnTo>
                      <a:pt x="414991" y="119380"/>
                    </a:lnTo>
                    <a:lnTo>
                      <a:pt x="410514" y="120650"/>
                    </a:lnTo>
                    <a:close/>
                  </a:path>
                  <a:path w="523875" h="523239">
                    <a:moveTo>
                      <a:pt x="513536" y="330200"/>
                    </a:moveTo>
                    <a:lnTo>
                      <a:pt x="482251" y="330200"/>
                    </a:lnTo>
                    <a:lnTo>
                      <a:pt x="486717" y="313690"/>
                    </a:lnTo>
                    <a:lnTo>
                      <a:pt x="490047" y="295910"/>
                    </a:lnTo>
                    <a:lnTo>
                      <a:pt x="492127" y="279400"/>
                    </a:lnTo>
                    <a:lnTo>
                      <a:pt x="492692" y="265430"/>
                    </a:lnTo>
                    <a:lnTo>
                      <a:pt x="492740" y="260350"/>
                    </a:lnTo>
                    <a:lnTo>
                      <a:pt x="489566" y="222250"/>
                    </a:lnTo>
                    <a:lnTo>
                      <a:pt x="480128" y="186690"/>
                    </a:lnTo>
                    <a:lnTo>
                      <a:pt x="465133" y="152400"/>
                    </a:lnTo>
                    <a:lnTo>
                      <a:pt x="445182" y="121920"/>
                    </a:lnTo>
                    <a:lnTo>
                      <a:pt x="431214" y="119380"/>
                    </a:lnTo>
                    <a:lnTo>
                      <a:pt x="480780" y="119380"/>
                    </a:lnTo>
                    <a:lnTo>
                      <a:pt x="487908" y="129540"/>
                    </a:lnTo>
                    <a:lnTo>
                      <a:pt x="507280" y="170180"/>
                    </a:lnTo>
                    <a:lnTo>
                      <a:pt x="519445" y="214630"/>
                    </a:lnTo>
                    <a:lnTo>
                      <a:pt x="523551" y="260350"/>
                    </a:lnTo>
                    <a:lnTo>
                      <a:pt x="523437" y="264160"/>
                    </a:lnTo>
                    <a:lnTo>
                      <a:pt x="519445" y="308610"/>
                    </a:lnTo>
                    <a:lnTo>
                      <a:pt x="513536" y="330200"/>
                    </a:lnTo>
                    <a:close/>
                  </a:path>
                  <a:path w="523875" h="523239">
                    <a:moveTo>
                      <a:pt x="109772" y="400050"/>
                    </a:moveTo>
                    <a:lnTo>
                      <a:pt x="76902" y="400050"/>
                    </a:lnTo>
                    <a:lnTo>
                      <a:pt x="76902" y="394970"/>
                    </a:lnTo>
                    <a:lnTo>
                      <a:pt x="80856" y="345440"/>
                    </a:lnTo>
                    <a:lnTo>
                      <a:pt x="83648" y="330200"/>
                    </a:lnTo>
                    <a:lnTo>
                      <a:pt x="74483" y="318770"/>
                    </a:lnTo>
                    <a:lnTo>
                      <a:pt x="67502" y="306070"/>
                    </a:lnTo>
                    <a:lnTo>
                      <a:pt x="63056" y="292100"/>
                    </a:lnTo>
                    <a:lnTo>
                      <a:pt x="61496" y="276860"/>
                    </a:lnTo>
                    <a:lnTo>
                      <a:pt x="63108" y="260350"/>
                    </a:lnTo>
                    <a:lnTo>
                      <a:pt x="67722" y="246380"/>
                    </a:lnTo>
                    <a:lnTo>
                      <a:pt x="75002" y="232410"/>
                    </a:lnTo>
                    <a:lnTo>
                      <a:pt x="84612" y="220980"/>
                    </a:lnTo>
                    <a:lnTo>
                      <a:pt x="81230" y="213360"/>
                    </a:lnTo>
                    <a:lnTo>
                      <a:pt x="78127" y="204470"/>
                    </a:lnTo>
                    <a:lnTo>
                      <a:pt x="75258" y="196850"/>
                    </a:lnTo>
                    <a:lnTo>
                      <a:pt x="72579" y="187960"/>
                    </a:lnTo>
                    <a:lnTo>
                      <a:pt x="71251" y="182880"/>
                    </a:lnTo>
                    <a:lnTo>
                      <a:pt x="69157" y="170180"/>
                    </a:lnTo>
                    <a:lnTo>
                      <a:pt x="66728" y="156210"/>
                    </a:lnTo>
                    <a:lnTo>
                      <a:pt x="64394" y="140970"/>
                    </a:lnTo>
                    <a:lnTo>
                      <a:pt x="96833" y="140970"/>
                    </a:lnTo>
                    <a:lnTo>
                      <a:pt x="98886" y="148590"/>
                    </a:lnTo>
                    <a:lnTo>
                      <a:pt x="105028" y="166370"/>
                    </a:lnTo>
                    <a:lnTo>
                      <a:pt x="112153" y="184150"/>
                    </a:lnTo>
                    <a:lnTo>
                      <a:pt x="120236" y="201930"/>
                    </a:lnTo>
                    <a:lnTo>
                      <a:pt x="230898" y="201930"/>
                    </a:lnTo>
                    <a:lnTo>
                      <a:pt x="226170" y="205740"/>
                    </a:lnTo>
                    <a:lnTo>
                      <a:pt x="212575" y="217170"/>
                    </a:lnTo>
                    <a:lnTo>
                      <a:pt x="199669" y="229870"/>
                    </a:lnTo>
                    <a:lnTo>
                      <a:pt x="206308" y="240030"/>
                    </a:lnTo>
                    <a:lnTo>
                      <a:pt x="211308" y="251460"/>
                    </a:lnTo>
                    <a:lnTo>
                      <a:pt x="214460" y="264160"/>
                    </a:lnTo>
                    <a:lnTo>
                      <a:pt x="215557" y="276860"/>
                    </a:lnTo>
                    <a:lnTo>
                      <a:pt x="214876" y="285750"/>
                    </a:lnTo>
                    <a:lnTo>
                      <a:pt x="212938" y="295910"/>
                    </a:lnTo>
                    <a:lnTo>
                      <a:pt x="209900" y="304800"/>
                    </a:lnTo>
                    <a:lnTo>
                      <a:pt x="205919" y="312420"/>
                    </a:lnTo>
                    <a:lnTo>
                      <a:pt x="218221" y="322580"/>
                    </a:lnTo>
                    <a:lnTo>
                      <a:pt x="230934" y="332740"/>
                    </a:lnTo>
                    <a:lnTo>
                      <a:pt x="244017" y="341630"/>
                    </a:lnTo>
                    <a:lnTo>
                      <a:pt x="247850" y="344170"/>
                    </a:lnTo>
                    <a:lnTo>
                      <a:pt x="174632" y="344170"/>
                    </a:lnTo>
                    <a:lnTo>
                      <a:pt x="166268" y="347980"/>
                    </a:lnTo>
                    <a:lnTo>
                      <a:pt x="157455" y="350520"/>
                    </a:lnTo>
                    <a:lnTo>
                      <a:pt x="152830" y="351790"/>
                    </a:lnTo>
                    <a:lnTo>
                      <a:pt x="122645" y="351790"/>
                    </a:lnTo>
                    <a:lnTo>
                      <a:pt x="117516" y="367030"/>
                    </a:lnTo>
                    <a:lnTo>
                      <a:pt x="113245" y="383540"/>
                    </a:lnTo>
                    <a:lnTo>
                      <a:pt x="109943" y="398780"/>
                    </a:lnTo>
                    <a:lnTo>
                      <a:pt x="109772" y="400050"/>
                    </a:lnTo>
                    <a:close/>
                  </a:path>
                  <a:path w="523875" h="523239">
                    <a:moveTo>
                      <a:pt x="399082" y="322580"/>
                    </a:moveTo>
                    <a:lnTo>
                      <a:pt x="392720" y="322580"/>
                    </a:lnTo>
                    <a:lnTo>
                      <a:pt x="371729" y="318770"/>
                    </a:lnTo>
                    <a:lnTo>
                      <a:pt x="354590" y="307340"/>
                    </a:lnTo>
                    <a:lnTo>
                      <a:pt x="343035" y="289560"/>
                    </a:lnTo>
                    <a:lnTo>
                      <a:pt x="338799" y="269240"/>
                    </a:lnTo>
                    <a:lnTo>
                      <a:pt x="338799" y="265430"/>
                    </a:lnTo>
                    <a:lnTo>
                      <a:pt x="339267" y="262890"/>
                    </a:lnTo>
                    <a:lnTo>
                      <a:pt x="339762" y="260350"/>
                    </a:lnTo>
                    <a:lnTo>
                      <a:pt x="297024" y="222250"/>
                    </a:lnTo>
                    <a:lnTo>
                      <a:pt x="255029" y="184150"/>
                    </a:lnTo>
                    <a:lnTo>
                      <a:pt x="311749" y="184150"/>
                    </a:lnTo>
                    <a:lnTo>
                      <a:pt x="323974" y="195580"/>
                    </a:lnTo>
                    <a:lnTo>
                      <a:pt x="359484" y="226060"/>
                    </a:lnTo>
                    <a:lnTo>
                      <a:pt x="423221" y="226060"/>
                    </a:lnTo>
                    <a:lnTo>
                      <a:pt x="430837" y="231140"/>
                    </a:lnTo>
                    <a:lnTo>
                      <a:pt x="442391" y="247650"/>
                    </a:lnTo>
                    <a:lnTo>
                      <a:pt x="446627" y="269240"/>
                    </a:lnTo>
                    <a:lnTo>
                      <a:pt x="446166" y="275590"/>
                    </a:lnTo>
                    <a:lnTo>
                      <a:pt x="444836" y="281940"/>
                    </a:lnTo>
                    <a:lnTo>
                      <a:pt x="442715" y="288290"/>
                    </a:lnTo>
                    <a:lnTo>
                      <a:pt x="439881" y="294640"/>
                    </a:lnTo>
                    <a:lnTo>
                      <a:pt x="470126" y="320040"/>
                    </a:lnTo>
                    <a:lnTo>
                      <a:pt x="411010" y="320040"/>
                    </a:lnTo>
                    <a:lnTo>
                      <a:pt x="405339" y="321310"/>
                    </a:lnTo>
                    <a:lnTo>
                      <a:pt x="399082" y="322580"/>
                    </a:lnTo>
                    <a:close/>
                  </a:path>
                  <a:path w="523875" h="523239">
                    <a:moveTo>
                      <a:pt x="423221" y="226060"/>
                    </a:moveTo>
                    <a:lnTo>
                      <a:pt x="359484" y="226060"/>
                    </a:lnTo>
                    <a:lnTo>
                      <a:pt x="366781" y="222250"/>
                    </a:lnTo>
                    <a:lnTo>
                      <a:pt x="374823" y="218440"/>
                    </a:lnTo>
                    <a:lnTo>
                      <a:pt x="383503" y="215900"/>
                    </a:lnTo>
                    <a:lnTo>
                      <a:pt x="392713" y="214630"/>
                    </a:lnTo>
                    <a:lnTo>
                      <a:pt x="413700" y="219710"/>
                    </a:lnTo>
                    <a:lnTo>
                      <a:pt x="423221" y="226060"/>
                    </a:lnTo>
                    <a:close/>
                  </a:path>
                  <a:path w="523875" h="523239">
                    <a:moveTo>
                      <a:pt x="487908" y="393700"/>
                    </a:moveTo>
                    <a:lnTo>
                      <a:pt x="424000" y="393700"/>
                    </a:lnTo>
                    <a:lnTo>
                      <a:pt x="428958" y="392430"/>
                    </a:lnTo>
                    <a:lnTo>
                      <a:pt x="436208" y="391160"/>
                    </a:lnTo>
                    <a:lnTo>
                      <a:pt x="444937" y="389890"/>
                    </a:lnTo>
                    <a:lnTo>
                      <a:pt x="454330" y="388620"/>
                    </a:lnTo>
                    <a:lnTo>
                      <a:pt x="457988" y="383540"/>
                    </a:lnTo>
                    <a:lnTo>
                      <a:pt x="461416" y="377190"/>
                    </a:lnTo>
                    <a:lnTo>
                      <a:pt x="464673" y="370840"/>
                    </a:lnTo>
                    <a:lnTo>
                      <a:pt x="467816" y="365760"/>
                    </a:lnTo>
                    <a:lnTo>
                      <a:pt x="411010" y="320040"/>
                    </a:lnTo>
                    <a:lnTo>
                      <a:pt x="470126" y="320040"/>
                    </a:lnTo>
                    <a:lnTo>
                      <a:pt x="482251" y="330200"/>
                    </a:lnTo>
                    <a:lnTo>
                      <a:pt x="513536" y="330200"/>
                    </a:lnTo>
                    <a:lnTo>
                      <a:pt x="507280" y="353060"/>
                    </a:lnTo>
                    <a:lnTo>
                      <a:pt x="487908" y="393700"/>
                    </a:lnTo>
                    <a:close/>
                  </a:path>
                  <a:path w="523875" h="523239">
                    <a:moveTo>
                      <a:pt x="325515" y="350520"/>
                    </a:moveTo>
                    <a:lnTo>
                      <a:pt x="257431" y="350520"/>
                    </a:lnTo>
                    <a:lnTo>
                      <a:pt x="264873" y="345440"/>
                    </a:lnTo>
                    <a:lnTo>
                      <a:pt x="273149" y="341630"/>
                    </a:lnTo>
                    <a:lnTo>
                      <a:pt x="282112" y="339090"/>
                    </a:lnTo>
                    <a:lnTo>
                      <a:pt x="291617" y="337820"/>
                    </a:lnTo>
                    <a:lnTo>
                      <a:pt x="311209" y="341630"/>
                    </a:lnTo>
                    <a:lnTo>
                      <a:pt x="325515" y="350520"/>
                    </a:lnTo>
                    <a:close/>
                  </a:path>
                  <a:path w="523875" h="523239">
                    <a:moveTo>
                      <a:pt x="291624" y="445770"/>
                    </a:moveTo>
                    <a:lnTo>
                      <a:pt x="270635" y="441960"/>
                    </a:lnTo>
                    <a:lnTo>
                      <a:pt x="253496" y="430530"/>
                    </a:lnTo>
                    <a:lnTo>
                      <a:pt x="241940" y="412750"/>
                    </a:lnTo>
                    <a:lnTo>
                      <a:pt x="237702" y="392430"/>
                    </a:lnTo>
                    <a:lnTo>
                      <a:pt x="237702" y="391160"/>
                    </a:lnTo>
                    <a:lnTo>
                      <a:pt x="238086" y="389890"/>
                    </a:lnTo>
                    <a:lnTo>
                      <a:pt x="238177" y="388620"/>
                    </a:lnTo>
                    <a:lnTo>
                      <a:pt x="221413" y="378460"/>
                    </a:lnTo>
                    <a:lnTo>
                      <a:pt x="205174" y="368300"/>
                    </a:lnTo>
                    <a:lnTo>
                      <a:pt x="189550" y="356870"/>
                    </a:lnTo>
                    <a:lnTo>
                      <a:pt x="174632" y="344170"/>
                    </a:lnTo>
                    <a:lnTo>
                      <a:pt x="247850" y="344170"/>
                    </a:lnTo>
                    <a:lnTo>
                      <a:pt x="257431" y="350520"/>
                    </a:lnTo>
                    <a:lnTo>
                      <a:pt x="325515" y="350520"/>
                    </a:lnTo>
                    <a:lnTo>
                      <a:pt x="327559" y="351790"/>
                    </a:lnTo>
                    <a:lnTo>
                      <a:pt x="339296" y="367030"/>
                    </a:lnTo>
                    <a:lnTo>
                      <a:pt x="345049" y="386080"/>
                    </a:lnTo>
                    <a:lnTo>
                      <a:pt x="364556" y="389890"/>
                    </a:lnTo>
                    <a:lnTo>
                      <a:pt x="384273" y="392430"/>
                    </a:lnTo>
                    <a:lnTo>
                      <a:pt x="404116" y="393700"/>
                    </a:lnTo>
                    <a:lnTo>
                      <a:pt x="487908" y="393700"/>
                    </a:lnTo>
                    <a:lnTo>
                      <a:pt x="467415" y="422910"/>
                    </a:lnTo>
                    <a:lnTo>
                      <a:pt x="335914" y="422910"/>
                    </a:lnTo>
                    <a:lnTo>
                      <a:pt x="327440" y="433070"/>
                    </a:lnTo>
                    <a:lnTo>
                      <a:pt x="316948" y="439420"/>
                    </a:lnTo>
                    <a:lnTo>
                      <a:pt x="304867" y="444500"/>
                    </a:lnTo>
                    <a:lnTo>
                      <a:pt x="291624" y="445770"/>
                    </a:lnTo>
                    <a:close/>
                  </a:path>
                  <a:path w="523875" h="523239">
                    <a:moveTo>
                      <a:pt x="148205" y="353060"/>
                    </a:moveTo>
                    <a:lnTo>
                      <a:pt x="127799" y="353060"/>
                    </a:lnTo>
                    <a:lnTo>
                      <a:pt x="122645" y="351790"/>
                    </a:lnTo>
                    <a:lnTo>
                      <a:pt x="152830" y="351790"/>
                    </a:lnTo>
                    <a:lnTo>
                      <a:pt x="148205" y="353060"/>
                    </a:lnTo>
                    <a:close/>
                  </a:path>
                  <a:path w="523875" h="523239">
                    <a:moveTo>
                      <a:pt x="405235" y="426720"/>
                    </a:moveTo>
                    <a:lnTo>
                      <a:pt x="370224" y="426720"/>
                    </a:lnTo>
                    <a:lnTo>
                      <a:pt x="352948" y="425450"/>
                    </a:lnTo>
                    <a:lnTo>
                      <a:pt x="335914" y="422910"/>
                    </a:lnTo>
                    <a:lnTo>
                      <a:pt x="425941" y="422910"/>
                    </a:lnTo>
                    <a:lnTo>
                      <a:pt x="419111" y="425450"/>
                    </a:lnTo>
                    <a:lnTo>
                      <a:pt x="412295" y="425450"/>
                    </a:lnTo>
                    <a:lnTo>
                      <a:pt x="405235" y="426720"/>
                    </a:lnTo>
                    <a:close/>
                  </a:path>
                  <a:path w="523875" h="523239">
                    <a:moveTo>
                      <a:pt x="383072" y="492760"/>
                    </a:moveTo>
                    <a:lnTo>
                      <a:pt x="261775" y="492760"/>
                    </a:lnTo>
                    <a:lnTo>
                      <a:pt x="308665" y="487680"/>
                    </a:lnTo>
                    <a:lnTo>
                      <a:pt x="352265" y="473710"/>
                    </a:lnTo>
                    <a:lnTo>
                      <a:pt x="391662" y="452120"/>
                    </a:lnTo>
                    <a:lnTo>
                      <a:pt x="425941" y="422910"/>
                    </a:lnTo>
                    <a:lnTo>
                      <a:pt x="467415" y="422910"/>
                    </a:lnTo>
                    <a:lnTo>
                      <a:pt x="462069" y="430530"/>
                    </a:lnTo>
                    <a:lnTo>
                      <a:pt x="430504" y="461010"/>
                    </a:lnTo>
                    <a:lnTo>
                      <a:pt x="393952" y="487680"/>
                    </a:lnTo>
                    <a:lnTo>
                      <a:pt x="383072" y="492760"/>
                    </a:lnTo>
                    <a:close/>
                  </a:path>
                </a:pathLst>
              </a:custGeom>
              <a:solidFill>
                <a:srgbClr val="00BBF1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41BE12B-2696-4C53-83BA-2301985F7C3B}"/>
                </a:ext>
              </a:extLst>
            </p:cNvPr>
            <p:cNvGrpSpPr/>
            <p:nvPr/>
          </p:nvGrpSpPr>
          <p:grpSpPr>
            <a:xfrm>
              <a:off x="5497123" y="958517"/>
              <a:ext cx="755650" cy="780698"/>
              <a:chOff x="7061119" y="2794963"/>
              <a:chExt cx="755650" cy="943134"/>
            </a:xfrm>
          </p:grpSpPr>
          <p:sp>
            <p:nvSpPr>
              <p:cNvPr id="22" name="object 48">
                <a:extLst>
                  <a:ext uri="{FF2B5EF4-FFF2-40B4-BE49-F238E27FC236}">
                    <a16:creationId xmlns:a16="http://schemas.microsoft.com/office/drawing/2014/main" id="{AD5D6B6B-0319-468D-829B-655A36BAEC8F}"/>
                  </a:ext>
                </a:extLst>
              </p:cNvPr>
              <p:cNvSpPr txBox="1"/>
              <p:nvPr/>
            </p:nvSpPr>
            <p:spPr>
              <a:xfrm>
                <a:off x="7061119" y="3373100"/>
                <a:ext cx="755650" cy="364997"/>
              </a:xfrm>
              <a:prstGeom prst="rect">
                <a:avLst/>
              </a:prstGeom>
            </p:spPr>
            <p:txBody>
              <a:bodyPr vert="horz" wrap="square" lIns="0" tIns="5715" rIns="0" bIns="0" rtlCol="0">
                <a:spAutoFit/>
              </a:bodyPr>
              <a:lstStyle/>
              <a:p>
                <a:pPr marR="5080" indent="57150">
                  <a:lnSpc>
                    <a:spcPct val="106900"/>
                  </a:lnSpc>
                  <a:spcBef>
                    <a:spcPts val="4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生成企业</a:t>
                </a: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ID  </a:t>
                </a: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生成二级域名</a:t>
                </a:r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24D9D493-9174-4EFA-87BC-F233AADCE4B7}"/>
                  </a:ext>
                </a:extLst>
              </p:cNvPr>
              <p:cNvGrpSpPr/>
              <p:nvPr/>
            </p:nvGrpSpPr>
            <p:grpSpPr>
              <a:xfrm>
                <a:off x="7182928" y="2794963"/>
                <a:ext cx="519430" cy="519430"/>
                <a:chOff x="7182928" y="2794963"/>
                <a:chExt cx="519430" cy="519430"/>
              </a:xfrm>
            </p:grpSpPr>
            <p:sp>
              <p:nvSpPr>
                <p:cNvPr id="34" name="object 93">
                  <a:extLst>
                    <a:ext uri="{FF2B5EF4-FFF2-40B4-BE49-F238E27FC236}">
                      <a16:creationId xmlns:a16="http://schemas.microsoft.com/office/drawing/2014/main" id="{B21D15B1-113F-4968-997E-B90548177608}"/>
                    </a:ext>
                  </a:extLst>
                </p:cNvPr>
                <p:cNvSpPr/>
                <p:nvPr/>
              </p:nvSpPr>
              <p:spPr>
                <a:xfrm>
                  <a:off x="7182928" y="2794963"/>
                  <a:ext cx="519430" cy="51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429" h="519430">
                      <a:moveTo>
                        <a:pt x="262150" y="519084"/>
                      </a:moveTo>
                      <a:lnTo>
                        <a:pt x="217485" y="518323"/>
                      </a:lnTo>
                      <a:lnTo>
                        <a:pt x="174991" y="516108"/>
                      </a:lnTo>
                      <a:lnTo>
                        <a:pt x="136064" y="512536"/>
                      </a:lnTo>
                      <a:lnTo>
                        <a:pt x="62078" y="497773"/>
                      </a:lnTo>
                      <a:lnTo>
                        <a:pt x="20712" y="456748"/>
                      </a:lnTo>
                      <a:lnTo>
                        <a:pt x="10905" y="417253"/>
                      </a:lnTo>
                      <a:lnTo>
                        <a:pt x="4783" y="370331"/>
                      </a:lnTo>
                      <a:lnTo>
                        <a:pt x="1149" y="316806"/>
                      </a:lnTo>
                      <a:lnTo>
                        <a:pt x="0" y="259967"/>
                      </a:lnTo>
                      <a:lnTo>
                        <a:pt x="1304" y="204041"/>
                      </a:lnTo>
                      <a:lnTo>
                        <a:pt x="5127" y="149344"/>
                      </a:lnTo>
                      <a:lnTo>
                        <a:pt x="11396" y="102135"/>
                      </a:lnTo>
                      <a:lnTo>
                        <a:pt x="21313" y="62128"/>
                      </a:lnTo>
                      <a:lnTo>
                        <a:pt x="62334" y="20761"/>
                      </a:lnTo>
                      <a:lnTo>
                        <a:pt x="101834" y="10932"/>
                      </a:lnTo>
                      <a:lnTo>
                        <a:pt x="172389" y="2824"/>
                      </a:lnTo>
                      <a:lnTo>
                        <a:pt x="213530" y="717"/>
                      </a:lnTo>
                      <a:lnTo>
                        <a:pt x="257309" y="0"/>
                      </a:lnTo>
                      <a:lnTo>
                        <a:pt x="301872" y="759"/>
                      </a:lnTo>
                      <a:lnTo>
                        <a:pt x="344274" y="2970"/>
                      </a:lnTo>
                      <a:lnTo>
                        <a:pt x="383114" y="6535"/>
                      </a:lnTo>
                      <a:lnTo>
                        <a:pt x="416991" y="11353"/>
                      </a:lnTo>
                      <a:lnTo>
                        <a:pt x="435544" y="15957"/>
                      </a:lnTo>
                      <a:lnTo>
                        <a:pt x="257311" y="15957"/>
                      </a:lnTo>
                      <a:lnTo>
                        <a:pt x="214211" y="16659"/>
                      </a:lnTo>
                      <a:lnTo>
                        <a:pt x="173763" y="18721"/>
                      </a:lnTo>
                      <a:lnTo>
                        <a:pt x="104565" y="26656"/>
                      </a:lnTo>
                      <a:lnTo>
                        <a:pt x="48211" y="47719"/>
                      </a:lnTo>
                      <a:lnTo>
                        <a:pt x="27122" y="104876"/>
                      </a:lnTo>
                      <a:lnTo>
                        <a:pt x="20959" y="151272"/>
                      </a:lnTo>
                      <a:lnTo>
                        <a:pt x="17222" y="204041"/>
                      </a:lnTo>
                      <a:lnTo>
                        <a:pt x="15916" y="259967"/>
                      </a:lnTo>
                      <a:lnTo>
                        <a:pt x="17030" y="315057"/>
                      </a:lnTo>
                      <a:lnTo>
                        <a:pt x="20616" y="368432"/>
                      </a:lnTo>
                      <a:lnTo>
                        <a:pt x="26631" y="414540"/>
                      </a:lnTo>
                      <a:lnTo>
                        <a:pt x="47672" y="470877"/>
                      </a:lnTo>
                      <a:lnTo>
                        <a:pt x="104861" y="491996"/>
                      </a:lnTo>
                      <a:lnTo>
                        <a:pt x="176371" y="500213"/>
                      </a:lnTo>
                      <a:lnTo>
                        <a:pt x="218162" y="502380"/>
                      </a:lnTo>
                      <a:lnTo>
                        <a:pt x="262142" y="503124"/>
                      </a:lnTo>
                      <a:lnTo>
                        <a:pt x="437718" y="503124"/>
                      </a:lnTo>
                      <a:lnTo>
                        <a:pt x="417302" y="508205"/>
                      </a:lnTo>
                      <a:lnTo>
                        <a:pt x="384354" y="512864"/>
                      </a:lnTo>
                      <a:lnTo>
                        <a:pt x="346877" y="516275"/>
                      </a:lnTo>
                      <a:lnTo>
                        <a:pt x="305825" y="518371"/>
                      </a:lnTo>
                      <a:lnTo>
                        <a:pt x="262150" y="519084"/>
                      </a:lnTo>
                      <a:close/>
                    </a:path>
                    <a:path w="519429" h="519430">
                      <a:moveTo>
                        <a:pt x="437718" y="503124"/>
                      </a:moveTo>
                      <a:lnTo>
                        <a:pt x="262142" y="503124"/>
                      </a:lnTo>
                      <a:lnTo>
                        <a:pt x="305154" y="502428"/>
                      </a:lnTo>
                      <a:lnTo>
                        <a:pt x="345514" y="500381"/>
                      </a:lnTo>
                      <a:lnTo>
                        <a:pt x="414579" y="492494"/>
                      </a:lnTo>
                      <a:lnTo>
                        <a:pt x="470945" y="471415"/>
                      </a:lnTo>
                      <a:lnTo>
                        <a:pt x="492035" y="414243"/>
                      </a:lnTo>
                      <a:lnTo>
                        <a:pt x="498194" y="367836"/>
                      </a:lnTo>
                      <a:lnTo>
                        <a:pt x="501925" y="315057"/>
                      </a:lnTo>
                      <a:lnTo>
                        <a:pt x="503225" y="259122"/>
                      </a:lnTo>
                      <a:lnTo>
                        <a:pt x="502104" y="204041"/>
                      </a:lnTo>
                      <a:lnTo>
                        <a:pt x="498510" y="150644"/>
                      </a:lnTo>
                      <a:lnTo>
                        <a:pt x="492487" y="104532"/>
                      </a:lnTo>
                      <a:lnTo>
                        <a:pt x="471410" y="48180"/>
                      </a:lnTo>
                      <a:lnTo>
                        <a:pt x="414250" y="27075"/>
                      </a:lnTo>
                      <a:lnTo>
                        <a:pt x="342892" y="18867"/>
                      </a:lnTo>
                      <a:lnTo>
                        <a:pt x="301190" y="16701"/>
                      </a:lnTo>
                      <a:lnTo>
                        <a:pt x="257311" y="15957"/>
                      </a:lnTo>
                      <a:lnTo>
                        <a:pt x="435544" y="15957"/>
                      </a:lnTo>
                      <a:lnTo>
                        <a:pt x="482720" y="36870"/>
                      </a:lnTo>
                      <a:lnTo>
                        <a:pt x="508194" y="101807"/>
                      </a:lnTo>
                      <a:lnTo>
                        <a:pt x="514327" y="148739"/>
                      </a:lnTo>
                      <a:lnTo>
                        <a:pt x="517972" y="202274"/>
                      </a:lnTo>
                      <a:lnTo>
                        <a:pt x="519130" y="259122"/>
                      </a:lnTo>
                      <a:lnTo>
                        <a:pt x="517833" y="315057"/>
                      </a:lnTo>
                      <a:lnTo>
                        <a:pt x="514012" y="369770"/>
                      </a:lnTo>
                      <a:lnTo>
                        <a:pt x="507742" y="416987"/>
                      </a:lnTo>
                      <a:lnTo>
                        <a:pt x="497832" y="457002"/>
                      </a:lnTo>
                      <a:lnTo>
                        <a:pt x="456808" y="498373"/>
                      </a:lnTo>
                      <a:lnTo>
                        <a:pt x="437718" y="503124"/>
                      </a:lnTo>
                      <a:close/>
                    </a:path>
                  </a:pathLst>
                </a:custGeom>
                <a:solidFill>
                  <a:srgbClr val="F94C44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object 94">
                  <a:extLst>
                    <a:ext uri="{FF2B5EF4-FFF2-40B4-BE49-F238E27FC236}">
                      <a16:creationId xmlns:a16="http://schemas.microsoft.com/office/drawing/2014/main" id="{02274306-AAF0-43D8-A56F-4F561FB90176}"/>
                    </a:ext>
                  </a:extLst>
                </p:cNvPr>
                <p:cNvSpPr/>
                <p:nvPr/>
              </p:nvSpPr>
              <p:spPr>
                <a:xfrm>
                  <a:off x="7278002" y="2910157"/>
                  <a:ext cx="289560" cy="289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59" h="289560">
                      <a:moveTo>
                        <a:pt x="195492" y="289517"/>
                      </a:moveTo>
                      <a:lnTo>
                        <a:pt x="18380" y="289517"/>
                      </a:lnTo>
                      <a:lnTo>
                        <a:pt x="25961" y="276245"/>
                      </a:lnTo>
                      <a:lnTo>
                        <a:pt x="41089" y="268738"/>
                      </a:lnTo>
                      <a:lnTo>
                        <a:pt x="61492" y="264222"/>
                      </a:lnTo>
                      <a:lnTo>
                        <a:pt x="84901" y="259921"/>
                      </a:lnTo>
                      <a:lnTo>
                        <a:pt x="102808" y="253790"/>
                      </a:lnTo>
                      <a:lnTo>
                        <a:pt x="110803" y="246956"/>
                      </a:lnTo>
                      <a:lnTo>
                        <a:pt x="112760" y="241401"/>
                      </a:lnTo>
                      <a:lnTo>
                        <a:pt x="112552" y="239109"/>
                      </a:lnTo>
                      <a:lnTo>
                        <a:pt x="94413" y="238784"/>
                      </a:lnTo>
                      <a:lnTo>
                        <a:pt x="42613" y="238459"/>
                      </a:lnTo>
                      <a:lnTo>
                        <a:pt x="17013" y="231090"/>
                      </a:lnTo>
                      <a:lnTo>
                        <a:pt x="4469" y="214876"/>
                      </a:lnTo>
                      <a:lnTo>
                        <a:pt x="344" y="198663"/>
                      </a:lnTo>
                      <a:lnTo>
                        <a:pt x="0" y="191293"/>
                      </a:lnTo>
                      <a:lnTo>
                        <a:pt x="0" y="47814"/>
                      </a:lnTo>
                      <a:lnTo>
                        <a:pt x="6759" y="21683"/>
                      </a:lnTo>
                      <a:lnTo>
                        <a:pt x="21630" y="7320"/>
                      </a:lnTo>
                      <a:lnTo>
                        <a:pt x="36502" y="1250"/>
                      </a:lnTo>
                      <a:lnTo>
                        <a:pt x="43261" y="0"/>
                      </a:lnTo>
                      <a:lnTo>
                        <a:pt x="244474" y="0"/>
                      </a:lnTo>
                      <a:lnTo>
                        <a:pt x="269961" y="7217"/>
                      </a:lnTo>
                      <a:lnTo>
                        <a:pt x="283220" y="23096"/>
                      </a:lnTo>
                      <a:lnTo>
                        <a:pt x="288246" y="38976"/>
                      </a:lnTo>
                      <a:lnTo>
                        <a:pt x="288915" y="45106"/>
                      </a:lnTo>
                      <a:lnTo>
                        <a:pt x="41545" y="45106"/>
                      </a:lnTo>
                      <a:lnTo>
                        <a:pt x="41545" y="194226"/>
                      </a:lnTo>
                      <a:lnTo>
                        <a:pt x="146689" y="194226"/>
                      </a:lnTo>
                      <a:lnTo>
                        <a:pt x="153076" y="233552"/>
                      </a:lnTo>
                      <a:lnTo>
                        <a:pt x="169986" y="263601"/>
                      </a:lnTo>
                      <a:lnTo>
                        <a:pt x="187448" y="282785"/>
                      </a:lnTo>
                      <a:lnTo>
                        <a:pt x="195492" y="289517"/>
                      </a:lnTo>
                      <a:close/>
                    </a:path>
                    <a:path w="289559" h="289560">
                      <a:moveTo>
                        <a:pt x="245304" y="81674"/>
                      </a:moveTo>
                      <a:lnTo>
                        <a:pt x="245546" y="45106"/>
                      </a:lnTo>
                      <a:lnTo>
                        <a:pt x="288915" y="45106"/>
                      </a:lnTo>
                      <a:lnTo>
                        <a:pt x="289034" y="81352"/>
                      </a:lnTo>
                      <a:lnTo>
                        <a:pt x="261558" y="81352"/>
                      </a:lnTo>
                      <a:lnTo>
                        <a:pt x="250033" y="81452"/>
                      </a:lnTo>
                      <a:lnTo>
                        <a:pt x="245304" y="81674"/>
                      </a:lnTo>
                      <a:close/>
                    </a:path>
                    <a:path w="289559" h="289560">
                      <a:moveTo>
                        <a:pt x="289034" y="84933"/>
                      </a:moveTo>
                      <a:lnTo>
                        <a:pt x="275889" y="82228"/>
                      </a:lnTo>
                      <a:lnTo>
                        <a:pt x="261558" y="81352"/>
                      </a:lnTo>
                      <a:lnTo>
                        <a:pt x="289034" y="81352"/>
                      </a:lnTo>
                      <a:lnTo>
                        <a:pt x="289034" y="84933"/>
                      </a:lnTo>
                      <a:close/>
                    </a:path>
                  </a:pathLst>
                </a:custGeom>
                <a:solidFill>
                  <a:srgbClr val="F94C44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object 95">
                  <a:extLst>
                    <a:ext uri="{FF2B5EF4-FFF2-40B4-BE49-F238E27FC236}">
                      <a16:creationId xmlns:a16="http://schemas.microsoft.com/office/drawing/2014/main" id="{62CDCCDD-8CE8-41CA-92FE-A0FE98FDEE2C}"/>
                    </a:ext>
                  </a:extLst>
                </p:cNvPr>
                <p:cNvSpPr/>
                <p:nvPr/>
              </p:nvSpPr>
              <p:spPr>
                <a:xfrm>
                  <a:off x="7447191" y="3012334"/>
                  <a:ext cx="187371" cy="187371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7" name="object 96">
              <a:extLst>
                <a:ext uri="{FF2B5EF4-FFF2-40B4-BE49-F238E27FC236}">
                  <a16:creationId xmlns:a16="http://schemas.microsoft.com/office/drawing/2014/main" id="{969C58A2-2961-436C-98CA-E0DFEBFF8E68}"/>
                </a:ext>
              </a:extLst>
            </p:cNvPr>
            <p:cNvSpPr/>
            <p:nvPr/>
          </p:nvSpPr>
          <p:spPr>
            <a:xfrm flipV="1">
              <a:off x="2202508" y="1168425"/>
              <a:ext cx="440497" cy="37845"/>
            </a:xfrm>
            <a:custGeom>
              <a:avLst/>
              <a:gdLst/>
              <a:ahLst/>
              <a:cxnLst/>
              <a:rect l="l" t="t" r="r" b="b"/>
              <a:pathLst>
                <a:path w="947420" h="1269">
                  <a:moveTo>
                    <a:pt x="-9523" y="537"/>
                  </a:moveTo>
                  <a:lnTo>
                    <a:pt x="956611" y="537"/>
                  </a:lnTo>
                </a:path>
              </a:pathLst>
            </a:custGeom>
            <a:ln w="20121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9B23265-3224-4FBD-840A-66787ACFDF97}"/>
                </a:ext>
              </a:extLst>
            </p:cNvPr>
            <p:cNvGrpSpPr/>
            <p:nvPr/>
          </p:nvGrpSpPr>
          <p:grpSpPr>
            <a:xfrm>
              <a:off x="6601337" y="1008352"/>
              <a:ext cx="1539153" cy="468824"/>
              <a:chOff x="8780717" y="2648688"/>
              <a:chExt cx="1539153" cy="566368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22304B7E-25DE-4F1A-9C39-E2CBDA98CEBF}"/>
                  </a:ext>
                </a:extLst>
              </p:cNvPr>
              <p:cNvGrpSpPr/>
              <p:nvPr/>
            </p:nvGrpSpPr>
            <p:grpSpPr>
              <a:xfrm>
                <a:off x="9785835" y="2652189"/>
                <a:ext cx="534035" cy="562867"/>
                <a:chOff x="9785835" y="2652189"/>
                <a:chExt cx="534035" cy="562867"/>
              </a:xfrm>
            </p:grpSpPr>
            <p:sp>
              <p:nvSpPr>
                <p:cNvPr id="23" name="object 52">
                  <a:extLst>
                    <a:ext uri="{FF2B5EF4-FFF2-40B4-BE49-F238E27FC236}">
                      <a16:creationId xmlns:a16="http://schemas.microsoft.com/office/drawing/2014/main" id="{734ED992-DF99-4714-98CD-56EC148F55B6}"/>
                    </a:ext>
                  </a:extLst>
                </p:cNvPr>
                <p:cNvSpPr txBox="1"/>
                <p:nvPr/>
              </p:nvSpPr>
              <p:spPr>
                <a:xfrm>
                  <a:off x="9785835" y="3028376"/>
                  <a:ext cx="534035" cy="186680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Docker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object 107">
                  <a:extLst>
                    <a:ext uri="{FF2B5EF4-FFF2-40B4-BE49-F238E27FC236}">
                      <a16:creationId xmlns:a16="http://schemas.microsoft.com/office/drawing/2014/main" id="{B359DED2-6C7D-439E-971A-64B80B320E3A}"/>
                    </a:ext>
                  </a:extLst>
                </p:cNvPr>
                <p:cNvSpPr/>
                <p:nvPr/>
              </p:nvSpPr>
              <p:spPr>
                <a:xfrm>
                  <a:off x="9897684" y="2652189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16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2" y="10155"/>
                      </a:lnTo>
                      <a:lnTo>
                        <a:pt x="136315" y="10601"/>
                      </a:lnTo>
                      <a:lnTo>
                        <a:pt x="87118" y="14048"/>
                      </a:lnTo>
                      <a:lnTo>
                        <a:pt x="44400" y="22210"/>
                      </a:lnTo>
                      <a:lnTo>
                        <a:pt x="17258" y="66739"/>
                      </a:lnTo>
                      <a:lnTo>
                        <a:pt x="11953" y="112675"/>
                      </a:lnTo>
                      <a:lnTo>
                        <a:pt x="10127" y="165434"/>
                      </a:lnTo>
                      <a:lnTo>
                        <a:pt x="11773" y="217662"/>
                      </a:lnTo>
                      <a:lnTo>
                        <a:pt x="16946" y="263797"/>
                      </a:lnTo>
                      <a:lnTo>
                        <a:pt x="30335" y="299649"/>
                      </a:lnTo>
                      <a:lnTo>
                        <a:pt x="66727" y="313088"/>
                      </a:lnTo>
                      <a:lnTo>
                        <a:pt x="112235" y="318317"/>
                      </a:lnTo>
                      <a:lnTo>
                        <a:pt x="166822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16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22" y="320169"/>
                      </a:lnTo>
                      <a:lnTo>
                        <a:pt x="194187" y="319726"/>
                      </a:lnTo>
                      <a:lnTo>
                        <a:pt x="219871" y="318424"/>
                      </a:lnTo>
                      <a:lnTo>
                        <a:pt x="263821" y="313405"/>
                      </a:lnTo>
                      <a:lnTo>
                        <a:pt x="299691" y="299992"/>
                      </a:lnTo>
                      <a:lnTo>
                        <a:pt x="313112" y="263609"/>
                      </a:lnTo>
                      <a:lnTo>
                        <a:pt x="318412" y="217662"/>
                      </a:lnTo>
                      <a:lnTo>
                        <a:pt x="320233" y="164895"/>
                      </a:lnTo>
                      <a:lnTo>
                        <a:pt x="318580" y="112675"/>
                      </a:lnTo>
                      <a:lnTo>
                        <a:pt x="313399" y="66520"/>
                      </a:lnTo>
                      <a:lnTo>
                        <a:pt x="299986" y="30660"/>
                      </a:lnTo>
                      <a:lnTo>
                        <a:pt x="263612" y="17230"/>
                      </a:lnTo>
                      <a:lnTo>
                        <a:pt x="218203" y="12006"/>
                      </a:lnTo>
                      <a:lnTo>
                        <a:pt x="163742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2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7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rgbClr val="349ADB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object 108">
                  <a:extLst>
                    <a:ext uri="{FF2B5EF4-FFF2-40B4-BE49-F238E27FC236}">
                      <a16:creationId xmlns:a16="http://schemas.microsoft.com/office/drawing/2014/main" id="{4E6F8A66-7BB3-4444-A373-573580024D3F}"/>
                    </a:ext>
                  </a:extLst>
                </p:cNvPr>
                <p:cNvSpPr/>
                <p:nvPr/>
              </p:nvSpPr>
              <p:spPr>
                <a:xfrm>
                  <a:off x="9937764" y="2722467"/>
                  <a:ext cx="249389" cy="187120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5E91ADA7-4056-49DE-A202-CB00B5CB7D53}"/>
                  </a:ext>
                </a:extLst>
              </p:cNvPr>
              <p:cNvGrpSpPr/>
              <p:nvPr/>
            </p:nvGrpSpPr>
            <p:grpSpPr>
              <a:xfrm>
                <a:off x="8780717" y="2648688"/>
                <a:ext cx="862965" cy="551661"/>
                <a:chOff x="8780717" y="2648688"/>
                <a:chExt cx="862965" cy="551661"/>
              </a:xfrm>
            </p:grpSpPr>
            <p:sp>
              <p:nvSpPr>
                <p:cNvPr id="24" name="object 63">
                  <a:extLst>
                    <a:ext uri="{FF2B5EF4-FFF2-40B4-BE49-F238E27FC236}">
                      <a16:creationId xmlns:a16="http://schemas.microsoft.com/office/drawing/2014/main" id="{530F1FC8-6BAB-49B8-BD0E-CBEBDAC8B332}"/>
                    </a:ext>
                  </a:extLst>
                </p:cNvPr>
                <p:cNvSpPr txBox="1"/>
                <p:nvPr/>
              </p:nvSpPr>
              <p:spPr>
                <a:xfrm>
                  <a:off x="8780717" y="3013669"/>
                  <a:ext cx="862965" cy="186680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1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Kubernetes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object 117">
                  <a:extLst>
                    <a:ext uri="{FF2B5EF4-FFF2-40B4-BE49-F238E27FC236}">
                      <a16:creationId xmlns:a16="http://schemas.microsoft.com/office/drawing/2014/main" id="{A5806B04-9F5D-4CE5-9501-25EA8F64C3BE}"/>
                    </a:ext>
                  </a:extLst>
                </p:cNvPr>
                <p:cNvSpPr/>
                <p:nvPr/>
              </p:nvSpPr>
              <p:spPr>
                <a:xfrm>
                  <a:off x="9070322" y="2648688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22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3" y="10155"/>
                      </a:lnTo>
                      <a:lnTo>
                        <a:pt x="136316" y="10601"/>
                      </a:lnTo>
                      <a:lnTo>
                        <a:pt x="87119" y="14048"/>
                      </a:lnTo>
                      <a:lnTo>
                        <a:pt x="44401" y="22210"/>
                      </a:lnTo>
                      <a:lnTo>
                        <a:pt x="17259" y="66739"/>
                      </a:lnTo>
                      <a:lnTo>
                        <a:pt x="11955" y="112675"/>
                      </a:lnTo>
                      <a:lnTo>
                        <a:pt x="10128" y="165434"/>
                      </a:lnTo>
                      <a:lnTo>
                        <a:pt x="11775" y="217663"/>
                      </a:lnTo>
                      <a:lnTo>
                        <a:pt x="16947" y="263797"/>
                      </a:lnTo>
                      <a:lnTo>
                        <a:pt x="30336" y="299649"/>
                      </a:lnTo>
                      <a:lnTo>
                        <a:pt x="66728" y="313088"/>
                      </a:lnTo>
                      <a:lnTo>
                        <a:pt x="112236" y="318317"/>
                      </a:lnTo>
                      <a:lnTo>
                        <a:pt x="166817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22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17" y="320169"/>
                      </a:lnTo>
                      <a:lnTo>
                        <a:pt x="194188" y="319726"/>
                      </a:lnTo>
                      <a:lnTo>
                        <a:pt x="219873" y="318424"/>
                      </a:lnTo>
                      <a:lnTo>
                        <a:pt x="263823" y="313405"/>
                      </a:lnTo>
                      <a:lnTo>
                        <a:pt x="299692" y="299991"/>
                      </a:lnTo>
                      <a:lnTo>
                        <a:pt x="313113" y="263609"/>
                      </a:lnTo>
                      <a:lnTo>
                        <a:pt x="318413" y="217663"/>
                      </a:lnTo>
                      <a:lnTo>
                        <a:pt x="320234" y="164895"/>
                      </a:lnTo>
                      <a:lnTo>
                        <a:pt x="318581" y="112675"/>
                      </a:lnTo>
                      <a:lnTo>
                        <a:pt x="313400" y="66520"/>
                      </a:lnTo>
                      <a:lnTo>
                        <a:pt x="299988" y="30660"/>
                      </a:lnTo>
                      <a:lnTo>
                        <a:pt x="263614" y="17230"/>
                      </a:lnTo>
                      <a:lnTo>
                        <a:pt x="218204" y="12006"/>
                      </a:lnTo>
                      <a:lnTo>
                        <a:pt x="163743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3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6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rgbClr val="33CCF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object 118">
                  <a:extLst>
                    <a:ext uri="{FF2B5EF4-FFF2-40B4-BE49-F238E27FC236}">
                      <a16:creationId xmlns:a16="http://schemas.microsoft.com/office/drawing/2014/main" id="{C834F255-3C7A-48DB-AA90-B4EA6C77D606}"/>
                    </a:ext>
                  </a:extLst>
                </p:cNvPr>
                <p:cNvSpPr/>
                <p:nvPr/>
              </p:nvSpPr>
              <p:spPr>
                <a:xfrm>
                  <a:off x="9120825" y="2712970"/>
                  <a:ext cx="228710" cy="201097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98" name="object 86">
              <a:extLst>
                <a:ext uri="{FF2B5EF4-FFF2-40B4-BE49-F238E27FC236}">
                  <a16:creationId xmlns:a16="http://schemas.microsoft.com/office/drawing/2014/main" id="{496D8423-E388-4796-8AED-ADEE9F33B746}"/>
                </a:ext>
              </a:extLst>
            </p:cNvPr>
            <p:cNvSpPr/>
            <p:nvPr/>
          </p:nvSpPr>
          <p:spPr>
            <a:xfrm>
              <a:off x="7075219" y="3845051"/>
              <a:ext cx="472440" cy="45719"/>
            </a:xfrm>
            <a:custGeom>
              <a:avLst/>
              <a:gdLst/>
              <a:ahLst/>
              <a:cxnLst/>
              <a:rect l="l" t="t" r="r" b="b"/>
              <a:pathLst>
                <a:path w="365125">
                  <a:moveTo>
                    <a:pt x="0" y="0"/>
                  </a:moveTo>
                  <a:lnTo>
                    <a:pt x="364699" y="0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9" name="object 2">
              <a:extLst>
                <a:ext uri="{FF2B5EF4-FFF2-40B4-BE49-F238E27FC236}">
                  <a16:creationId xmlns:a16="http://schemas.microsoft.com/office/drawing/2014/main" id="{FEB6E36E-9BBE-4376-B50B-1A94B6158F8E}"/>
                </a:ext>
              </a:extLst>
            </p:cNvPr>
            <p:cNvSpPr txBox="1"/>
            <p:nvPr/>
          </p:nvSpPr>
          <p:spPr>
            <a:xfrm>
              <a:off x="855136" y="2095143"/>
              <a:ext cx="6769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PaaS</a:t>
              </a:r>
              <a:endParaRPr sz="1400" dirty="0">
                <a:solidFill>
                  <a:srgbClr val="0070C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0" name="object 45">
              <a:extLst>
                <a:ext uri="{FF2B5EF4-FFF2-40B4-BE49-F238E27FC236}">
                  <a16:creationId xmlns:a16="http://schemas.microsoft.com/office/drawing/2014/main" id="{99DAD52B-4890-4E0A-B198-9416741BC41F}"/>
                </a:ext>
              </a:extLst>
            </p:cNvPr>
            <p:cNvSpPr txBox="1"/>
            <p:nvPr/>
          </p:nvSpPr>
          <p:spPr>
            <a:xfrm>
              <a:off x="7171917" y="3616326"/>
              <a:ext cx="273050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生成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D4A5A283-E6DE-4C67-A304-D87853F56300}"/>
                </a:ext>
              </a:extLst>
            </p:cNvPr>
            <p:cNvGrpSpPr/>
            <p:nvPr/>
          </p:nvGrpSpPr>
          <p:grpSpPr>
            <a:xfrm>
              <a:off x="7552473" y="3535971"/>
              <a:ext cx="520700" cy="609945"/>
              <a:chOff x="9479170" y="3282293"/>
              <a:chExt cx="520700" cy="709641"/>
            </a:xfrm>
          </p:grpSpPr>
          <p:sp>
            <p:nvSpPr>
              <p:cNvPr id="416" name="object 42">
                <a:extLst>
                  <a:ext uri="{FF2B5EF4-FFF2-40B4-BE49-F238E27FC236}">
                    <a16:creationId xmlns:a16="http://schemas.microsoft.com/office/drawing/2014/main" id="{6D7C801C-DE95-4BCF-A47A-45E59FF91D4C}"/>
                  </a:ext>
                </a:extLst>
              </p:cNvPr>
              <p:cNvSpPr/>
              <p:nvPr/>
            </p:nvSpPr>
            <p:spPr>
              <a:xfrm>
                <a:off x="9513147" y="3282293"/>
                <a:ext cx="472440" cy="472440"/>
              </a:xfrm>
              <a:custGeom>
                <a:avLst/>
                <a:gdLst/>
                <a:ahLst/>
                <a:cxnLst/>
                <a:rect l="l" t="t" r="r" b="b"/>
                <a:pathLst>
                  <a:path w="472440" h="472439">
                    <a:moveTo>
                      <a:pt x="238310" y="471895"/>
                    </a:moveTo>
                    <a:lnTo>
                      <a:pt x="197713" y="471203"/>
                    </a:lnTo>
                    <a:lnTo>
                      <a:pt x="159083" y="469189"/>
                    </a:lnTo>
                    <a:lnTo>
                      <a:pt x="92825" y="461552"/>
                    </a:lnTo>
                    <a:lnTo>
                      <a:pt x="33053" y="438352"/>
                    </a:lnTo>
                    <a:lnTo>
                      <a:pt x="9913" y="379321"/>
                    </a:lnTo>
                    <a:lnTo>
                      <a:pt x="4348" y="336664"/>
                    </a:lnTo>
                    <a:lnTo>
                      <a:pt x="1045" y="288005"/>
                    </a:lnTo>
                    <a:lnTo>
                      <a:pt x="0" y="236334"/>
                    </a:lnTo>
                    <a:lnTo>
                      <a:pt x="1185" y="185492"/>
                    </a:lnTo>
                    <a:lnTo>
                      <a:pt x="4661" y="135767"/>
                    </a:lnTo>
                    <a:lnTo>
                      <a:pt x="10360" y="92850"/>
                    </a:lnTo>
                    <a:lnTo>
                      <a:pt x="33540" y="33104"/>
                    </a:lnTo>
                    <a:lnTo>
                      <a:pt x="92577" y="9938"/>
                    </a:lnTo>
                    <a:lnTo>
                      <a:pt x="156717" y="2567"/>
                    </a:lnTo>
                    <a:lnTo>
                      <a:pt x="233917" y="0"/>
                    </a:lnTo>
                    <a:lnTo>
                      <a:pt x="274429" y="690"/>
                    </a:lnTo>
                    <a:lnTo>
                      <a:pt x="312977" y="2700"/>
                    </a:lnTo>
                    <a:lnTo>
                      <a:pt x="348286" y="5941"/>
                    </a:lnTo>
                    <a:lnTo>
                      <a:pt x="379083" y="10321"/>
                    </a:lnTo>
                    <a:lnTo>
                      <a:pt x="395949" y="14507"/>
                    </a:lnTo>
                    <a:lnTo>
                      <a:pt x="233917" y="14507"/>
                    </a:lnTo>
                    <a:lnTo>
                      <a:pt x="194736" y="15145"/>
                    </a:lnTo>
                    <a:lnTo>
                      <a:pt x="124455" y="20068"/>
                    </a:lnTo>
                    <a:lnTo>
                      <a:pt x="63429" y="31729"/>
                    </a:lnTo>
                    <a:lnTo>
                      <a:pt x="32238" y="63235"/>
                    </a:lnTo>
                    <a:lnTo>
                      <a:pt x="19051" y="137520"/>
                    </a:lnTo>
                    <a:lnTo>
                      <a:pt x="15654" y="185492"/>
                    </a:lnTo>
                    <a:lnTo>
                      <a:pt x="14467" y="236334"/>
                    </a:lnTo>
                    <a:lnTo>
                      <a:pt x="15480" y="286415"/>
                    </a:lnTo>
                    <a:lnTo>
                      <a:pt x="18740" y="334938"/>
                    </a:lnTo>
                    <a:lnTo>
                      <a:pt x="24208" y="376854"/>
                    </a:lnTo>
                    <a:lnTo>
                      <a:pt x="43336" y="428070"/>
                    </a:lnTo>
                    <a:lnTo>
                      <a:pt x="95325" y="447269"/>
                    </a:lnTo>
                    <a:lnTo>
                      <a:pt x="160336" y="454739"/>
                    </a:lnTo>
                    <a:lnTo>
                      <a:pt x="238317" y="457385"/>
                    </a:lnTo>
                    <a:lnTo>
                      <a:pt x="397931" y="457385"/>
                    </a:lnTo>
                    <a:lnTo>
                      <a:pt x="379367" y="462005"/>
                    </a:lnTo>
                    <a:lnTo>
                      <a:pt x="349414" y="466240"/>
                    </a:lnTo>
                    <a:lnTo>
                      <a:pt x="315343" y="469341"/>
                    </a:lnTo>
                    <a:lnTo>
                      <a:pt x="278022" y="471246"/>
                    </a:lnTo>
                    <a:lnTo>
                      <a:pt x="238310" y="471895"/>
                    </a:lnTo>
                    <a:close/>
                  </a:path>
                  <a:path w="472440" h="472439">
                    <a:moveTo>
                      <a:pt x="397931" y="457385"/>
                    </a:moveTo>
                    <a:lnTo>
                      <a:pt x="238317" y="457385"/>
                    </a:lnTo>
                    <a:lnTo>
                      <a:pt x="277410" y="456752"/>
                    </a:lnTo>
                    <a:lnTo>
                      <a:pt x="314102" y="454891"/>
                    </a:lnTo>
                    <a:lnTo>
                      <a:pt x="376888" y="447722"/>
                    </a:lnTo>
                    <a:lnTo>
                      <a:pt x="428130" y="428560"/>
                    </a:lnTo>
                    <a:lnTo>
                      <a:pt x="447303" y="376584"/>
                    </a:lnTo>
                    <a:lnTo>
                      <a:pt x="452903" y="334396"/>
                    </a:lnTo>
                    <a:lnTo>
                      <a:pt x="456295" y="286415"/>
                    </a:lnTo>
                    <a:lnTo>
                      <a:pt x="457476" y="235565"/>
                    </a:lnTo>
                    <a:lnTo>
                      <a:pt x="456457" y="185492"/>
                    </a:lnTo>
                    <a:lnTo>
                      <a:pt x="453189" y="136949"/>
                    </a:lnTo>
                    <a:lnTo>
                      <a:pt x="447713" y="95029"/>
                    </a:lnTo>
                    <a:lnTo>
                      <a:pt x="428552" y="43800"/>
                    </a:lnTo>
                    <a:lnTo>
                      <a:pt x="376589" y="24614"/>
                    </a:lnTo>
                    <a:lnTo>
                      <a:pt x="311719" y="17151"/>
                    </a:lnTo>
                    <a:lnTo>
                      <a:pt x="233917" y="14507"/>
                    </a:lnTo>
                    <a:lnTo>
                      <a:pt x="395949" y="14507"/>
                    </a:lnTo>
                    <a:lnTo>
                      <a:pt x="438837" y="33518"/>
                    </a:lnTo>
                    <a:lnTo>
                      <a:pt x="461995" y="92552"/>
                    </a:lnTo>
                    <a:lnTo>
                      <a:pt x="467570" y="135217"/>
                    </a:lnTo>
                    <a:lnTo>
                      <a:pt x="470883" y="183886"/>
                    </a:lnTo>
                    <a:lnTo>
                      <a:pt x="471937" y="235565"/>
                    </a:lnTo>
                    <a:lnTo>
                      <a:pt x="470757" y="286415"/>
                    </a:lnTo>
                    <a:lnTo>
                      <a:pt x="467283" y="336154"/>
                    </a:lnTo>
                    <a:lnTo>
                      <a:pt x="461583" y="379079"/>
                    </a:lnTo>
                    <a:lnTo>
                      <a:pt x="438412" y="438835"/>
                    </a:lnTo>
                    <a:lnTo>
                      <a:pt x="415281" y="453066"/>
                    </a:lnTo>
                    <a:lnTo>
                      <a:pt x="397931" y="457385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7" name="object 43">
                <a:extLst>
                  <a:ext uri="{FF2B5EF4-FFF2-40B4-BE49-F238E27FC236}">
                    <a16:creationId xmlns:a16="http://schemas.microsoft.com/office/drawing/2014/main" id="{B260D278-EC9F-43CC-88C5-8B4706639E00}"/>
                  </a:ext>
                </a:extLst>
              </p:cNvPr>
              <p:cNvSpPr txBox="1"/>
              <p:nvPr/>
            </p:nvSpPr>
            <p:spPr>
              <a:xfrm>
                <a:off x="9479170" y="3812147"/>
                <a:ext cx="520700" cy="179787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企业应用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8" name="object 79">
                <a:extLst>
                  <a:ext uri="{FF2B5EF4-FFF2-40B4-BE49-F238E27FC236}">
                    <a16:creationId xmlns:a16="http://schemas.microsoft.com/office/drawing/2014/main" id="{FD8EFDB0-B7F3-4E60-A01C-EDAC34CF461D}"/>
                  </a:ext>
                </a:extLst>
              </p:cNvPr>
              <p:cNvSpPr/>
              <p:nvPr/>
            </p:nvSpPr>
            <p:spPr>
              <a:xfrm>
                <a:off x="9579856" y="3401314"/>
                <a:ext cx="337053" cy="22388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49503561-B4E5-44C6-929D-C281C759BF9D}"/>
                </a:ext>
              </a:extLst>
            </p:cNvPr>
            <p:cNvGrpSpPr/>
            <p:nvPr/>
          </p:nvGrpSpPr>
          <p:grpSpPr>
            <a:xfrm>
              <a:off x="6523391" y="2073163"/>
              <a:ext cx="1570102" cy="539117"/>
              <a:chOff x="8604193" y="1029403"/>
              <a:chExt cx="1570102" cy="539117"/>
            </a:xfrm>
          </p:grpSpPr>
          <p:grpSp>
            <p:nvGrpSpPr>
              <p:cNvPr id="408" name="组合 407">
                <a:extLst>
                  <a:ext uri="{FF2B5EF4-FFF2-40B4-BE49-F238E27FC236}">
                    <a16:creationId xmlns:a16="http://schemas.microsoft.com/office/drawing/2014/main" id="{75DD778C-5012-4AC0-8ECA-DFC76EFFA6CA}"/>
                  </a:ext>
                </a:extLst>
              </p:cNvPr>
              <p:cNvGrpSpPr/>
              <p:nvPr/>
            </p:nvGrpSpPr>
            <p:grpSpPr>
              <a:xfrm>
                <a:off x="9640260" y="1029403"/>
                <a:ext cx="534035" cy="530714"/>
                <a:chOff x="9640260" y="1029403"/>
                <a:chExt cx="534035" cy="530714"/>
              </a:xfrm>
            </p:grpSpPr>
            <p:sp>
              <p:nvSpPr>
                <p:cNvPr id="413" name="object 62">
                  <a:extLst>
                    <a:ext uri="{FF2B5EF4-FFF2-40B4-BE49-F238E27FC236}">
                      <a16:creationId xmlns:a16="http://schemas.microsoft.com/office/drawing/2014/main" id="{C5250A26-B8B7-4E29-8F83-1916298C713D}"/>
                    </a:ext>
                  </a:extLst>
                </p:cNvPr>
                <p:cNvSpPr txBox="1"/>
                <p:nvPr/>
              </p:nvSpPr>
              <p:spPr>
                <a:xfrm>
                  <a:off x="9640260" y="1405588"/>
                  <a:ext cx="534035" cy="154529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Docker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4" name="object 126">
                  <a:extLst>
                    <a:ext uri="{FF2B5EF4-FFF2-40B4-BE49-F238E27FC236}">
                      <a16:creationId xmlns:a16="http://schemas.microsoft.com/office/drawing/2014/main" id="{CE244196-74B6-456F-AA69-CF17FA10F57A}"/>
                    </a:ext>
                  </a:extLst>
                </p:cNvPr>
                <p:cNvSpPr/>
                <p:nvPr/>
              </p:nvSpPr>
              <p:spPr>
                <a:xfrm>
                  <a:off x="9752110" y="1029403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16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2" y="10155"/>
                      </a:lnTo>
                      <a:lnTo>
                        <a:pt x="136315" y="10601"/>
                      </a:lnTo>
                      <a:lnTo>
                        <a:pt x="87118" y="14048"/>
                      </a:lnTo>
                      <a:lnTo>
                        <a:pt x="44400" y="22210"/>
                      </a:lnTo>
                      <a:lnTo>
                        <a:pt x="17258" y="66739"/>
                      </a:lnTo>
                      <a:lnTo>
                        <a:pt x="11953" y="112675"/>
                      </a:lnTo>
                      <a:lnTo>
                        <a:pt x="10127" y="165434"/>
                      </a:lnTo>
                      <a:lnTo>
                        <a:pt x="11773" y="217662"/>
                      </a:lnTo>
                      <a:lnTo>
                        <a:pt x="16946" y="263797"/>
                      </a:lnTo>
                      <a:lnTo>
                        <a:pt x="30335" y="299649"/>
                      </a:lnTo>
                      <a:lnTo>
                        <a:pt x="66727" y="313088"/>
                      </a:lnTo>
                      <a:lnTo>
                        <a:pt x="112235" y="318317"/>
                      </a:lnTo>
                      <a:lnTo>
                        <a:pt x="166822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16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22" y="320169"/>
                      </a:lnTo>
                      <a:lnTo>
                        <a:pt x="194187" y="319726"/>
                      </a:lnTo>
                      <a:lnTo>
                        <a:pt x="219871" y="318424"/>
                      </a:lnTo>
                      <a:lnTo>
                        <a:pt x="263821" y="313405"/>
                      </a:lnTo>
                      <a:lnTo>
                        <a:pt x="299691" y="299992"/>
                      </a:lnTo>
                      <a:lnTo>
                        <a:pt x="313112" y="263609"/>
                      </a:lnTo>
                      <a:lnTo>
                        <a:pt x="318412" y="217662"/>
                      </a:lnTo>
                      <a:lnTo>
                        <a:pt x="320233" y="164895"/>
                      </a:lnTo>
                      <a:lnTo>
                        <a:pt x="318580" y="112675"/>
                      </a:lnTo>
                      <a:lnTo>
                        <a:pt x="313399" y="66520"/>
                      </a:lnTo>
                      <a:lnTo>
                        <a:pt x="299986" y="30660"/>
                      </a:lnTo>
                      <a:lnTo>
                        <a:pt x="263612" y="17230"/>
                      </a:lnTo>
                      <a:lnTo>
                        <a:pt x="218203" y="12006"/>
                      </a:lnTo>
                      <a:lnTo>
                        <a:pt x="163742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2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7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rgbClr val="349ADB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5" name="object 127">
                  <a:extLst>
                    <a:ext uri="{FF2B5EF4-FFF2-40B4-BE49-F238E27FC236}">
                      <a16:creationId xmlns:a16="http://schemas.microsoft.com/office/drawing/2014/main" id="{C9EEB642-D740-4A61-B427-6C783CECD44E}"/>
                    </a:ext>
                  </a:extLst>
                </p:cNvPr>
                <p:cNvSpPr/>
                <p:nvPr/>
              </p:nvSpPr>
              <p:spPr>
                <a:xfrm>
                  <a:off x="9792190" y="1099681"/>
                  <a:ext cx="249389" cy="187120"/>
                </a:xfrm>
                <a:prstGeom prst="rect">
                  <a:avLst/>
                </a:prstGeom>
                <a:blipFill>
                  <a:blip r:embed="rId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9" name="组合 408">
                <a:extLst>
                  <a:ext uri="{FF2B5EF4-FFF2-40B4-BE49-F238E27FC236}">
                    <a16:creationId xmlns:a16="http://schemas.microsoft.com/office/drawing/2014/main" id="{51EA8E85-810F-4F49-8575-4E4AEE04BA68}"/>
                  </a:ext>
                </a:extLst>
              </p:cNvPr>
              <p:cNvGrpSpPr/>
              <p:nvPr/>
            </p:nvGrpSpPr>
            <p:grpSpPr>
              <a:xfrm>
                <a:off x="8604193" y="1037806"/>
                <a:ext cx="862965" cy="530714"/>
                <a:chOff x="8604193" y="1037806"/>
                <a:chExt cx="862965" cy="530714"/>
              </a:xfrm>
            </p:grpSpPr>
            <p:sp>
              <p:nvSpPr>
                <p:cNvPr id="410" name="object 64">
                  <a:extLst>
                    <a:ext uri="{FF2B5EF4-FFF2-40B4-BE49-F238E27FC236}">
                      <a16:creationId xmlns:a16="http://schemas.microsoft.com/office/drawing/2014/main" id="{C9EF0B2A-83D2-4B10-918F-7E2B1205494C}"/>
                    </a:ext>
                  </a:extLst>
                </p:cNvPr>
                <p:cNvSpPr txBox="1"/>
                <p:nvPr/>
              </p:nvSpPr>
              <p:spPr>
                <a:xfrm>
                  <a:off x="8604193" y="1413991"/>
                  <a:ext cx="862965" cy="154529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1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Kubernetes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1" name="object 128">
                  <a:extLst>
                    <a:ext uri="{FF2B5EF4-FFF2-40B4-BE49-F238E27FC236}">
                      <a16:creationId xmlns:a16="http://schemas.microsoft.com/office/drawing/2014/main" id="{194EDC66-EA1B-4D87-B0D4-2C1ABCF5C573}"/>
                    </a:ext>
                  </a:extLst>
                </p:cNvPr>
                <p:cNvSpPr/>
                <p:nvPr/>
              </p:nvSpPr>
              <p:spPr>
                <a:xfrm>
                  <a:off x="8912844" y="1037806"/>
                  <a:ext cx="330835" cy="33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834" h="330835">
                      <a:moveTo>
                        <a:pt x="166822" y="330326"/>
                      </a:moveTo>
                      <a:lnTo>
                        <a:pt x="111358" y="328432"/>
                      </a:lnTo>
                      <a:lnTo>
                        <a:pt x="64977" y="323086"/>
                      </a:lnTo>
                      <a:lnTo>
                        <a:pt x="23137" y="306846"/>
                      </a:lnTo>
                      <a:lnTo>
                        <a:pt x="6939" y="265525"/>
                      </a:lnTo>
                      <a:lnTo>
                        <a:pt x="1689" y="219029"/>
                      </a:lnTo>
                      <a:lnTo>
                        <a:pt x="0" y="165434"/>
                      </a:lnTo>
                      <a:lnTo>
                        <a:pt x="1824" y="112675"/>
                      </a:lnTo>
                      <a:lnTo>
                        <a:pt x="7251" y="64995"/>
                      </a:lnTo>
                      <a:lnTo>
                        <a:pt x="23477" y="23173"/>
                      </a:lnTo>
                      <a:lnTo>
                        <a:pt x="64803" y="6957"/>
                      </a:lnTo>
                      <a:lnTo>
                        <a:pt x="109702" y="1797"/>
                      </a:lnTo>
                      <a:lnTo>
                        <a:pt x="163742" y="0"/>
                      </a:lnTo>
                      <a:lnTo>
                        <a:pt x="192100" y="483"/>
                      </a:lnTo>
                      <a:lnTo>
                        <a:pt x="219083" y="1890"/>
                      </a:lnTo>
                      <a:lnTo>
                        <a:pt x="243800" y="4158"/>
                      </a:lnTo>
                      <a:lnTo>
                        <a:pt x="265358" y="7224"/>
                      </a:lnTo>
                      <a:lnTo>
                        <a:pt x="277164" y="10155"/>
                      </a:lnTo>
                      <a:lnTo>
                        <a:pt x="163743" y="10155"/>
                      </a:lnTo>
                      <a:lnTo>
                        <a:pt x="136316" y="10601"/>
                      </a:lnTo>
                      <a:lnTo>
                        <a:pt x="87119" y="14048"/>
                      </a:lnTo>
                      <a:lnTo>
                        <a:pt x="44401" y="22210"/>
                      </a:lnTo>
                      <a:lnTo>
                        <a:pt x="17259" y="66739"/>
                      </a:lnTo>
                      <a:lnTo>
                        <a:pt x="11955" y="112675"/>
                      </a:lnTo>
                      <a:lnTo>
                        <a:pt x="10128" y="165434"/>
                      </a:lnTo>
                      <a:lnTo>
                        <a:pt x="11775" y="217663"/>
                      </a:lnTo>
                      <a:lnTo>
                        <a:pt x="16947" y="263797"/>
                      </a:lnTo>
                      <a:lnTo>
                        <a:pt x="30336" y="299649"/>
                      </a:lnTo>
                      <a:lnTo>
                        <a:pt x="66728" y="313088"/>
                      </a:lnTo>
                      <a:lnTo>
                        <a:pt x="112236" y="318317"/>
                      </a:lnTo>
                      <a:lnTo>
                        <a:pt x="166817" y="320169"/>
                      </a:lnTo>
                      <a:lnTo>
                        <a:pt x="278551" y="320169"/>
                      </a:lnTo>
                      <a:lnTo>
                        <a:pt x="265557" y="323403"/>
                      </a:lnTo>
                      <a:lnTo>
                        <a:pt x="244589" y="326368"/>
                      </a:lnTo>
                      <a:lnTo>
                        <a:pt x="220740" y="328538"/>
                      </a:lnTo>
                      <a:lnTo>
                        <a:pt x="194615" y="329872"/>
                      </a:lnTo>
                      <a:lnTo>
                        <a:pt x="166822" y="330326"/>
                      </a:lnTo>
                      <a:close/>
                    </a:path>
                    <a:path w="330834" h="330835">
                      <a:moveTo>
                        <a:pt x="278551" y="320169"/>
                      </a:moveTo>
                      <a:lnTo>
                        <a:pt x="166817" y="320169"/>
                      </a:lnTo>
                      <a:lnTo>
                        <a:pt x="194188" y="319726"/>
                      </a:lnTo>
                      <a:lnTo>
                        <a:pt x="219873" y="318424"/>
                      </a:lnTo>
                      <a:lnTo>
                        <a:pt x="263823" y="313405"/>
                      </a:lnTo>
                      <a:lnTo>
                        <a:pt x="299692" y="299991"/>
                      </a:lnTo>
                      <a:lnTo>
                        <a:pt x="313113" y="263609"/>
                      </a:lnTo>
                      <a:lnTo>
                        <a:pt x="318413" y="217663"/>
                      </a:lnTo>
                      <a:lnTo>
                        <a:pt x="320234" y="164895"/>
                      </a:lnTo>
                      <a:lnTo>
                        <a:pt x="318581" y="112675"/>
                      </a:lnTo>
                      <a:lnTo>
                        <a:pt x="313400" y="66520"/>
                      </a:lnTo>
                      <a:lnTo>
                        <a:pt x="299988" y="30660"/>
                      </a:lnTo>
                      <a:lnTo>
                        <a:pt x="263614" y="17230"/>
                      </a:lnTo>
                      <a:lnTo>
                        <a:pt x="218204" y="12006"/>
                      </a:lnTo>
                      <a:lnTo>
                        <a:pt x="163743" y="10155"/>
                      </a:lnTo>
                      <a:lnTo>
                        <a:pt x="277164" y="10155"/>
                      </a:lnTo>
                      <a:lnTo>
                        <a:pt x="317145" y="39652"/>
                      </a:lnTo>
                      <a:lnTo>
                        <a:pt x="328656" y="111291"/>
                      </a:lnTo>
                      <a:lnTo>
                        <a:pt x="330355" y="164895"/>
                      </a:lnTo>
                      <a:lnTo>
                        <a:pt x="328536" y="217663"/>
                      </a:lnTo>
                      <a:lnTo>
                        <a:pt x="323108" y="265355"/>
                      </a:lnTo>
                      <a:lnTo>
                        <a:pt x="306888" y="307184"/>
                      </a:lnTo>
                      <a:lnTo>
                        <a:pt x="290696" y="317146"/>
                      </a:lnTo>
                      <a:lnTo>
                        <a:pt x="278551" y="320169"/>
                      </a:lnTo>
                      <a:close/>
                    </a:path>
                  </a:pathLst>
                </a:custGeom>
                <a:solidFill>
                  <a:srgbClr val="33CCF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2" name="object 129">
                  <a:extLst>
                    <a:ext uri="{FF2B5EF4-FFF2-40B4-BE49-F238E27FC236}">
                      <a16:creationId xmlns:a16="http://schemas.microsoft.com/office/drawing/2014/main" id="{C38CA48A-2830-4249-B696-A2EB87D5EEAF}"/>
                    </a:ext>
                  </a:extLst>
                </p:cNvPr>
                <p:cNvSpPr/>
                <p:nvPr/>
              </p:nvSpPr>
              <p:spPr>
                <a:xfrm>
                  <a:off x="8963347" y="1102088"/>
                  <a:ext cx="228710" cy="201097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7D9932AF-C23A-4E57-A029-0760C3DC2EF5}"/>
                </a:ext>
              </a:extLst>
            </p:cNvPr>
            <p:cNvGrpSpPr/>
            <p:nvPr/>
          </p:nvGrpSpPr>
          <p:grpSpPr>
            <a:xfrm>
              <a:off x="1965453" y="4130539"/>
              <a:ext cx="4290629" cy="152598"/>
              <a:chOff x="1986807" y="3845097"/>
              <a:chExt cx="4290629" cy="209260"/>
            </a:xfrm>
          </p:grpSpPr>
          <p:sp>
            <p:nvSpPr>
              <p:cNvPr id="405" name="object 149">
                <a:extLst>
                  <a:ext uri="{FF2B5EF4-FFF2-40B4-BE49-F238E27FC236}">
                    <a16:creationId xmlns:a16="http://schemas.microsoft.com/office/drawing/2014/main" id="{B928B223-6C22-4D01-BA1D-C155D31F054D}"/>
                  </a:ext>
                </a:extLst>
              </p:cNvPr>
              <p:cNvSpPr/>
              <p:nvPr/>
            </p:nvSpPr>
            <p:spPr>
              <a:xfrm>
                <a:off x="1986807" y="3874179"/>
                <a:ext cx="1496250" cy="166558"/>
              </a:xfrm>
              <a:custGeom>
                <a:avLst/>
                <a:gdLst/>
                <a:ahLst/>
                <a:cxnLst/>
                <a:rect l="l" t="t" r="r" b="b"/>
                <a:pathLst>
                  <a:path w="2736850" h="434975">
                    <a:moveTo>
                      <a:pt x="0" y="0"/>
                    </a:moveTo>
                    <a:lnTo>
                      <a:pt x="2736381" y="434368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6" name="object 151">
                <a:extLst>
                  <a:ext uri="{FF2B5EF4-FFF2-40B4-BE49-F238E27FC236}">
                    <a16:creationId xmlns:a16="http://schemas.microsoft.com/office/drawing/2014/main" id="{65CDC3BD-3D65-409D-947B-EE062331DBE9}"/>
                  </a:ext>
                </a:extLst>
              </p:cNvPr>
              <p:cNvSpPr/>
              <p:nvPr/>
            </p:nvSpPr>
            <p:spPr>
              <a:xfrm>
                <a:off x="4306581" y="3845097"/>
                <a:ext cx="45719" cy="205803"/>
              </a:xfrm>
              <a:custGeom>
                <a:avLst/>
                <a:gdLst/>
                <a:ahLst/>
                <a:cxnLst/>
                <a:rect l="l" t="t" r="r" b="b"/>
                <a:pathLst>
                  <a:path h="315595">
                    <a:moveTo>
                      <a:pt x="0" y="0"/>
                    </a:moveTo>
                    <a:lnTo>
                      <a:pt x="0" y="230293"/>
                    </a:lnTo>
                    <a:lnTo>
                      <a:pt x="0" y="315489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07" name="object 153">
                <a:extLst>
                  <a:ext uri="{FF2B5EF4-FFF2-40B4-BE49-F238E27FC236}">
                    <a16:creationId xmlns:a16="http://schemas.microsoft.com/office/drawing/2014/main" id="{2273F4B3-31E2-412D-9564-6CE18314F87D}"/>
                  </a:ext>
                </a:extLst>
              </p:cNvPr>
              <p:cNvSpPr/>
              <p:nvPr/>
            </p:nvSpPr>
            <p:spPr>
              <a:xfrm>
                <a:off x="4542854" y="3869039"/>
                <a:ext cx="1734582" cy="185318"/>
              </a:xfrm>
              <a:custGeom>
                <a:avLst/>
                <a:gdLst/>
                <a:ahLst/>
                <a:cxnLst/>
                <a:rect l="l" t="t" r="r" b="b"/>
                <a:pathLst>
                  <a:path w="2310765" h="431165">
                    <a:moveTo>
                      <a:pt x="2310637" y="0"/>
                    </a:moveTo>
                    <a:lnTo>
                      <a:pt x="0" y="430538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643AA492-A028-4C95-9189-55E4BE5646A6}"/>
                </a:ext>
              </a:extLst>
            </p:cNvPr>
            <p:cNvGrpSpPr/>
            <p:nvPr/>
          </p:nvGrpSpPr>
          <p:grpSpPr>
            <a:xfrm>
              <a:off x="3526622" y="1958557"/>
              <a:ext cx="2129790" cy="742862"/>
              <a:chOff x="3940903" y="1457339"/>
              <a:chExt cx="2129790" cy="857885"/>
            </a:xfrm>
          </p:grpSpPr>
          <p:sp>
            <p:nvSpPr>
              <p:cNvPr id="396" name="object 3">
                <a:extLst>
                  <a:ext uri="{FF2B5EF4-FFF2-40B4-BE49-F238E27FC236}">
                    <a16:creationId xmlns:a16="http://schemas.microsoft.com/office/drawing/2014/main" id="{E781EDCF-1E02-4D5C-BAAE-1870FE347B47}"/>
                  </a:ext>
                </a:extLst>
              </p:cNvPr>
              <p:cNvSpPr/>
              <p:nvPr/>
            </p:nvSpPr>
            <p:spPr>
              <a:xfrm>
                <a:off x="3940903" y="1457339"/>
                <a:ext cx="212979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129790" h="857885">
                    <a:moveTo>
                      <a:pt x="0" y="0"/>
                    </a:moveTo>
                    <a:lnTo>
                      <a:pt x="2129465" y="0"/>
                    </a:lnTo>
                    <a:lnTo>
                      <a:pt x="2129465" y="857267"/>
                    </a:lnTo>
                    <a:lnTo>
                      <a:pt x="0" y="857267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97" name="组合 396">
                <a:extLst>
                  <a:ext uri="{FF2B5EF4-FFF2-40B4-BE49-F238E27FC236}">
                    <a16:creationId xmlns:a16="http://schemas.microsoft.com/office/drawing/2014/main" id="{495891CC-903D-469F-993D-F3E2C675070C}"/>
                  </a:ext>
                </a:extLst>
              </p:cNvPr>
              <p:cNvGrpSpPr/>
              <p:nvPr/>
            </p:nvGrpSpPr>
            <p:grpSpPr>
              <a:xfrm>
                <a:off x="4294500" y="1533677"/>
                <a:ext cx="508000" cy="708307"/>
                <a:chOff x="4294500" y="1419377"/>
                <a:chExt cx="508000" cy="708307"/>
              </a:xfrm>
            </p:grpSpPr>
            <p:sp>
              <p:nvSpPr>
                <p:cNvPr id="402" name="object 51">
                  <a:extLst>
                    <a:ext uri="{FF2B5EF4-FFF2-40B4-BE49-F238E27FC236}">
                      <a16:creationId xmlns:a16="http://schemas.microsoft.com/office/drawing/2014/main" id="{3C3215EF-B68D-40D4-A7A8-D5C4AAF3E89C}"/>
                    </a:ext>
                  </a:extLst>
                </p:cNvPr>
                <p:cNvSpPr txBox="1"/>
                <p:nvPr/>
              </p:nvSpPr>
              <p:spPr>
                <a:xfrm>
                  <a:off x="4294500" y="1949228"/>
                  <a:ext cx="508000" cy="178456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负载均衡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3" name="object 105">
                  <a:extLst>
                    <a:ext uri="{FF2B5EF4-FFF2-40B4-BE49-F238E27FC236}">
                      <a16:creationId xmlns:a16="http://schemas.microsoft.com/office/drawing/2014/main" id="{283C3AC2-6FA3-419C-861A-F13B12736A86}"/>
                    </a:ext>
                  </a:extLst>
                </p:cNvPr>
                <p:cNvSpPr/>
                <p:nvPr/>
              </p:nvSpPr>
              <p:spPr>
                <a:xfrm>
                  <a:off x="4315777" y="1419377"/>
                  <a:ext cx="472440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39">
                      <a:moveTo>
                        <a:pt x="238310" y="471895"/>
                      </a:moveTo>
                      <a:lnTo>
                        <a:pt x="197713" y="471203"/>
                      </a:lnTo>
                      <a:lnTo>
                        <a:pt x="159083" y="469189"/>
                      </a:lnTo>
                      <a:lnTo>
                        <a:pt x="92825" y="461552"/>
                      </a:lnTo>
                      <a:lnTo>
                        <a:pt x="33053" y="438352"/>
                      </a:lnTo>
                      <a:lnTo>
                        <a:pt x="9913" y="379321"/>
                      </a:lnTo>
                      <a:lnTo>
                        <a:pt x="4348" y="336664"/>
                      </a:lnTo>
                      <a:lnTo>
                        <a:pt x="1045" y="288005"/>
                      </a:lnTo>
                      <a:lnTo>
                        <a:pt x="0" y="236334"/>
                      </a:lnTo>
                      <a:lnTo>
                        <a:pt x="1185" y="185492"/>
                      </a:lnTo>
                      <a:lnTo>
                        <a:pt x="4661" y="135767"/>
                      </a:lnTo>
                      <a:lnTo>
                        <a:pt x="10360" y="92850"/>
                      </a:lnTo>
                      <a:lnTo>
                        <a:pt x="33540" y="33104"/>
                      </a:lnTo>
                      <a:lnTo>
                        <a:pt x="92577" y="9938"/>
                      </a:lnTo>
                      <a:lnTo>
                        <a:pt x="156717" y="2567"/>
                      </a:lnTo>
                      <a:lnTo>
                        <a:pt x="233917" y="0"/>
                      </a:lnTo>
                      <a:lnTo>
                        <a:pt x="274429" y="690"/>
                      </a:lnTo>
                      <a:lnTo>
                        <a:pt x="312977" y="2700"/>
                      </a:lnTo>
                      <a:lnTo>
                        <a:pt x="348286" y="5941"/>
                      </a:lnTo>
                      <a:lnTo>
                        <a:pt x="379083" y="10321"/>
                      </a:lnTo>
                      <a:lnTo>
                        <a:pt x="395949" y="14507"/>
                      </a:lnTo>
                      <a:lnTo>
                        <a:pt x="233917" y="14507"/>
                      </a:lnTo>
                      <a:lnTo>
                        <a:pt x="194736" y="15145"/>
                      </a:lnTo>
                      <a:lnTo>
                        <a:pt x="124455" y="20068"/>
                      </a:lnTo>
                      <a:lnTo>
                        <a:pt x="63429" y="31729"/>
                      </a:lnTo>
                      <a:lnTo>
                        <a:pt x="32238" y="63235"/>
                      </a:lnTo>
                      <a:lnTo>
                        <a:pt x="19051" y="137520"/>
                      </a:lnTo>
                      <a:lnTo>
                        <a:pt x="15654" y="185492"/>
                      </a:lnTo>
                      <a:lnTo>
                        <a:pt x="14467" y="236334"/>
                      </a:lnTo>
                      <a:lnTo>
                        <a:pt x="15480" y="286415"/>
                      </a:lnTo>
                      <a:lnTo>
                        <a:pt x="18740" y="334938"/>
                      </a:lnTo>
                      <a:lnTo>
                        <a:pt x="24208" y="376854"/>
                      </a:lnTo>
                      <a:lnTo>
                        <a:pt x="43336" y="428070"/>
                      </a:lnTo>
                      <a:lnTo>
                        <a:pt x="95325" y="447269"/>
                      </a:lnTo>
                      <a:lnTo>
                        <a:pt x="160336" y="454739"/>
                      </a:lnTo>
                      <a:lnTo>
                        <a:pt x="238317" y="457385"/>
                      </a:lnTo>
                      <a:lnTo>
                        <a:pt x="397931" y="457385"/>
                      </a:lnTo>
                      <a:lnTo>
                        <a:pt x="379367" y="462005"/>
                      </a:lnTo>
                      <a:lnTo>
                        <a:pt x="349414" y="466240"/>
                      </a:lnTo>
                      <a:lnTo>
                        <a:pt x="315343" y="469341"/>
                      </a:lnTo>
                      <a:lnTo>
                        <a:pt x="278022" y="471246"/>
                      </a:lnTo>
                      <a:lnTo>
                        <a:pt x="238310" y="471895"/>
                      </a:lnTo>
                      <a:close/>
                    </a:path>
                    <a:path w="472439" h="472439">
                      <a:moveTo>
                        <a:pt x="397931" y="457385"/>
                      </a:moveTo>
                      <a:lnTo>
                        <a:pt x="238317" y="457385"/>
                      </a:lnTo>
                      <a:lnTo>
                        <a:pt x="277410" y="456752"/>
                      </a:lnTo>
                      <a:lnTo>
                        <a:pt x="314102" y="454891"/>
                      </a:lnTo>
                      <a:lnTo>
                        <a:pt x="376888" y="447722"/>
                      </a:lnTo>
                      <a:lnTo>
                        <a:pt x="428130" y="428560"/>
                      </a:lnTo>
                      <a:lnTo>
                        <a:pt x="447303" y="376584"/>
                      </a:lnTo>
                      <a:lnTo>
                        <a:pt x="452903" y="334396"/>
                      </a:lnTo>
                      <a:lnTo>
                        <a:pt x="456295" y="286415"/>
                      </a:lnTo>
                      <a:lnTo>
                        <a:pt x="457476" y="235565"/>
                      </a:lnTo>
                      <a:lnTo>
                        <a:pt x="456457" y="185492"/>
                      </a:lnTo>
                      <a:lnTo>
                        <a:pt x="453189" y="136949"/>
                      </a:lnTo>
                      <a:lnTo>
                        <a:pt x="447713" y="95029"/>
                      </a:lnTo>
                      <a:lnTo>
                        <a:pt x="428553" y="43800"/>
                      </a:lnTo>
                      <a:lnTo>
                        <a:pt x="376589" y="24614"/>
                      </a:lnTo>
                      <a:lnTo>
                        <a:pt x="311719" y="17151"/>
                      </a:lnTo>
                      <a:lnTo>
                        <a:pt x="233917" y="14507"/>
                      </a:lnTo>
                      <a:lnTo>
                        <a:pt x="395949" y="14507"/>
                      </a:lnTo>
                      <a:lnTo>
                        <a:pt x="438837" y="33518"/>
                      </a:lnTo>
                      <a:lnTo>
                        <a:pt x="461995" y="92552"/>
                      </a:lnTo>
                      <a:lnTo>
                        <a:pt x="467570" y="135217"/>
                      </a:lnTo>
                      <a:lnTo>
                        <a:pt x="470883" y="183886"/>
                      </a:lnTo>
                      <a:lnTo>
                        <a:pt x="471937" y="235565"/>
                      </a:lnTo>
                      <a:lnTo>
                        <a:pt x="470757" y="286415"/>
                      </a:lnTo>
                      <a:lnTo>
                        <a:pt x="467283" y="336154"/>
                      </a:lnTo>
                      <a:lnTo>
                        <a:pt x="461584" y="379079"/>
                      </a:lnTo>
                      <a:lnTo>
                        <a:pt x="438412" y="438835"/>
                      </a:lnTo>
                      <a:lnTo>
                        <a:pt x="415281" y="453066"/>
                      </a:lnTo>
                      <a:lnTo>
                        <a:pt x="397931" y="457385"/>
                      </a:lnTo>
                      <a:close/>
                    </a:path>
                  </a:pathLst>
                </a:custGeom>
                <a:solidFill>
                  <a:srgbClr val="33CCF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4" name="object 106">
                  <a:extLst>
                    <a:ext uri="{FF2B5EF4-FFF2-40B4-BE49-F238E27FC236}">
                      <a16:creationId xmlns:a16="http://schemas.microsoft.com/office/drawing/2014/main" id="{D2F669D0-A6C9-47BE-AB44-A969CD48DB7F}"/>
                    </a:ext>
                  </a:extLst>
                </p:cNvPr>
                <p:cNvSpPr/>
                <p:nvPr/>
              </p:nvSpPr>
              <p:spPr>
                <a:xfrm>
                  <a:off x="4406175" y="1539037"/>
                  <a:ext cx="291465" cy="233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233045">
                      <a:moveTo>
                        <a:pt x="97083" y="133889"/>
                      </a:moveTo>
                      <a:lnTo>
                        <a:pt x="78606" y="133889"/>
                      </a:lnTo>
                      <a:lnTo>
                        <a:pt x="108686" y="90719"/>
                      </a:lnTo>
                      <a:lnTo>
                        <a:pt x="100919" y="82859"/>
                      </a:lnTo>
                      <a:lnTo>
                        <a:pt x="94964" y="73649"/>
                      </a:lnTo>
                      <a:lnTo>
                        <a:pt x="91136" y="63325"/>
                      </a:lnTo>
                      <a:lnTo>
                        <a:pt x="89751" y="52120"/>
                      </a:lnTo>
                      <a:lnTo>
                        <a:pt x="94006" y="31946"/>
                      </a:lnTo>
                      <a:lnTo>
                        <a:pt x="105767" y="15404"/>
                      </a:lnTo>
                      <a:lnTo>
                        <a:pt x="123258" y="4189"/>
                      </a:lnTo>
                      <a:lnTo>
                        <a:pt x="144703" y="0"/>
                      </a:lnTo>
                      <a:lnTo>
                        <a:pt x="166265" y="4062"/>
                      </a:lnTo>
                      <a:lnTo>
                        <a:pt x="183871" y="15139"/>
                      </a:lnTo>
                      <a:lnTo>
                        <a:pt x="195761" y="31566"/>
                      </a:lnTo>
                      <a:lnTo>
                        <a:pt x="200178" y="51680"/>
                      </a:lnTo>
                      <a:lnTo>
                        <a:pt x="198898" y="62893"/>
                      </a:lnTo>
                      <a:lnTo>
                        <a:pt x="195165" y="73249"/>
                      </a:lnTo>
                      <a:lnTo>
                        <a:pt x="189291" y="82497"/>
                      </a:lnTo>
                      <a:lnTo>
                        <a:pt x="181591" y="90385"/>
                      </a:lnTo>
                      <a:lnTo>
                        <a:pt x="187353" y="98487"/>
                      </a:lnTo>
                      <a:lnTo>
                        <a:pt x="168817" y="98487"/>
                      </a:lnTo>
                      <a:lnTo>
                        <a:pt x="168416" y="98669"/>
                      </a:lnTo>
                      <a:lnTo>
                        <a:pt x="121579" y="98669"/>
                      </a:lnTo>
                      <a:lnTo>
                        <a:pt x="97083" y="133889"/>
                      </a:lnTo>
                      <a:close/>
                    </a:path>
                    <a:path w="291464" h="233045">
                      <a:moveTo>
                        <a:pt x="289708" y="173164"/>
                      </a:moveTo>
                      <a:lnTo>
                        <a:pt x="109594" y="173164"/>
                      </a:lnTo>
                      <a:lnTo>
                        <a:pt x="181475" y="172866"/>
                      </a:lnTo>
                      <a:lnTo>
                        <a:pt x="183686" y="163832"/>
                      </a:lnTo>
                      <a:lnTo>
                        <a:pt x="187496" y="155493"/>
                      </a:lnTo>
                      <a:lnTo>
                        <a:pt x="192751" y="147983"/>
                      </a:lnTo>
                      <a:lnTo>
                        <a:pt x="199296" y="141434"/>
                      </a:lnTo>
                      <a:lnTo>
                        <a:pt x="168817" y="98487"/>
                      </a:lnTo>
                      <a:lnTo>
                        <a:pt x="187353" y="98487"/>
                      </a:lnTo>
                      <a:lnTo>
                        <a:pt x="212108" y="133290"/>
                      </a:lnTo>
                      <a:lnTo>
                        <a:pt x="259134" y="133290"/>
                      </a:lnTo>
                      <a:lnTo>
                        <a:pt x="274825" y="143159"/>
                      </a:lnTo>
                      <a:lnTo>
                        <a:pt x="286725" y="159585"/>
                      </a:lnTo>
                      <a:lnTo>
                        <a:pt x="289708" y="173164"/>
                      </a:lnTo>
                      <a:close/>
                    </a:path>
                    <a:path w="291464" h="233045">
                      <a:moveTo>
                        <a:pt x="136442" y="103760"/>
                      </a:moveTo>
                      <a:lnTo>
                        <a:pt x="128662" y="101841"/>
                      </a:lnTo>
                      <a:lnTo>
                        <a:pt x="121579" y="98669"/>
                      </a:lnTo>
                      <a:lnTo>
                        <a:pt x="168416" y="98669"/>
                      </a:lnTo>
                      <a:lnTo>
                        <a:pt x="161622" y="101755"/>
                      </a:lnTo>
                      <a:lnTo>
                        <a:pt x="153682" y="103729"/>
                      </a:lnTo>
                      <a:lnTo>
                        <a:pt x="136442" y="103760"/>
                      </a:lnTo>
                      <a:close/>
                    </a:path>
                    <a:path w="291464" h="233045">
                      <a:moveTo>
                        <a:pt x="259134" y="133290"/>
                      </a:moveTo>
                      <a:lnTo>
                        <a:pt x="212108" y="133290"/>
                      </a:lnTo>
                      <a:lnTo>
                        <a:pt x="219310" y="130065"/>
                      </a:lnTo>
                      <a:lnTo>
                        <a:pt x="227252" y="128094"/>
                      </a:lnTo>
                      <a:lnTo>
                        <a:pt x="235675" y="128023"/>
                      </a:lnTo>
                      <a:lnTo>
                        <a:pt x="257217" y="132084"/>
                      </a:lnTo>
                      <a:lnTo>
                        <a:pt x="259134" y="133290"/>
                      </a:lnTo>
                      <a:close/>
                    </a:path>
                    <a:path w="291464" h="233045">
                      <a:moveTo>
                        <a:pt x="55477" y="232574"/>
                      </a:moveTo>
                      <a:lnTo>
                        <a:pt x="33917" y="228516"/>
                      </a:lnTo>
                      <a:lnTo>
                        <a:pt x="16310" y="217452"/>
                      </a:lnTo>
                      <a:lnTo>
                        <a:pt x="4417" y="201047"/>
                      </a:lnTo>
                      <a:lnTo>
                        <a:pt x="0" y="180967"/>
                      </a:lnTo>
                      <a:lnTo>
                        <a:pt x="4262" y="160755"/>
                      </a:lnTo>
                      <a:lnTo>
                        <a:pt x="16033" y="144201"/>
                      </a:lnTo>
                      <a:lnTo>
                        <a:pt x="33528" y="132989"/>
                      </a:lnTo>
                      <a:lnTo>
                        <a:pt x="54960" y="128803"/>
                      </a:lnTo>
                      <a:lnTo>
                        <a:pt x="63599" y="128803"/>
                      </a:lnTo>
                      <a:lnTo>
                        <a:pt x="71470" y="130730"/>
                      </a:lnTo>
                      <a:lnTo>
                        <a:pt x="78606" y="133889"/>
                      </a:lnTo>
                      <a:lnTo>
                        <a:pt x="97083" y="133889"/>
                      </a:lnTo>
                      <a:lnTo>
                        <a:pt x="91529" y="141875"/>
                      </a:lnTo>
                      <a:lnTo>
                        <a:pt x="98116" y="148360"/>
                      </a:lnTo>
                      <a:lnTo>
                        <a:pt x="103423" y="155837"/>
                      </a:lnTo>
                      <a:lnTo>
                        <a:pt x="107300" y="164154"/>
                      </a:lnTo>
                      <a:lnTo>
                        <a:pt x="109594" y="173164"/>
                      </a:lnTo>
                      <a:lnTo>
                        <a:pt x="289708" y="173164"/>
                      </a:lnTo>
                      <a:lnTo>
                        <a:pt x="291143" y="179701"/>
                      </a:lnTo>
                      <a:lnTo>
                        <a:pt x="289522" y="187425"/>
                      </a:lnTo>
                      <a:lnTo>
                        <a:pt x="181554" y="187425"/>
                      </a:lnTo>
                      <a:lnTo>
                        <a:pt x="109680" y="187727"/>
                      </a:lnTo>
                      <a:lnTo>
                        <a:pt x="103567" y="205342"/>
                      </a:lnTo>
                      <a:lnTo>
                        <a:pt x="91620" y="219549"/>
                      </a:lnTo>
                      <a:lnTo>
                        <a:pt x="75152" y="229058"/>
                      </a:lnTo>
                      <a:lnTo>
                        <a:pt x="55477" y="232574"/>
                      </a:lnTo>
                      <a:close/>
                    </a:path>
                    <a:path w="291464" h="233045">
                      <a:moveTo>
                        <a:pt x="236187" y="231823"/>
                      </a:moveTo>
                      <a:lnTo>
                        <a:pt x="216443" y="228413"/>
                      </a:lnTo>
                      <a:lnTo>
                        <a:pt x="199893" y="219030"/>
                      </a:lnTo>
                      <a:lnTo>
                        <a:pt x="187831" y="204944"/>
                      </a:lnTo>
                      <a:lnTo>
                        <a:pt x="181554" y="187425"/>
                      </a:lnTo>
                      <a:lnTo>
                        <a:pt x="289522" y="187425"/>
                      </a:lnTo>
                      <a:lnTo>
                        <a:pt x="286904" y="199890"/>
                      </a:lnTo>
                      <a:lnTo>
                        <a:pt x="275142" y="216434"/>
                      </a:lnTo>
                      <a:lnTo>
                        <a:pt x="257641" y="227642"/>
                      </a:lnTo>
                      <a:lnTo>
                        <a:pt x="236187" y="231823"/>
                      </a:lnTo>
                      <a:close/>
                    </a:path>
                  </a:pathLst>
                </a:custGeom>
                <a:solidFill>
                  <a:srgbClr val="33CCF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8E0ECC7-5D82-45EF-9FC2-B4EB98D49BB9}"/>
                  </a:ext>
                </a:extLst>
              </p:cNvPr>
              <p:cNvGrpSpPr/>
              <p:nvPr/>
            </p:nvGrpSpPr>
            <p:grpSpPr>
              <a:xfrm>
                <a:off x="5275396" y="1533677"/>
                <a:ext cx="508000" cy="708306"/>
                <a:chOff x="5275396" y="1419377"/>
                <a:chExt cx="508000" cy="708306"/>
              </a:xfrm>
            </p:grpSpPr>
            <p:sp>
              <p:nvSpPr>
                <p:cNvPr id="399" name="object 72">
                  <a:extLst>
                    <a:ext uri="{FF2B5EF4-FFF2-40B4-BE49-F238E27FC236}">
                      <a16:creationId xmlns:a16="http://schemas.microsoft.com/office/drawing/2014/main" id="{31B74919-88E7-4288-B76E-06006E0C8738}"/>
                    </a:ext>
                  </a:extLst>
                </p:cNvPr>
                <p:cNvSpPr txBox="1"/>
                <p:nvPr/>
              </p:nvSpPr>
              <p:spPr>
                <a:xfrm>
                  <a:off x="5275396" y="1949227"/>
                  <a:ext cx="508000" cy="178456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负载均衡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0" name="object 155">
                  <a:extLst>
                    <a:ext uri="{FF2B5EF4-FFF2-40B4-BE49-F238E27FC236}">
                      <a16:creationId xmlns:a16="http://schemas.microsoft.com/office/drawing/2014/main" id="{8B6204DC-9655-4548-A111-7F8663A2EAE7}"/>
                    </a:ext>
                  </a:extLst>
                </p:cNvPr>
                <p:cNvSpPr/>
                <p:nvPr/>
              </p:nvSpPr>
              <p:spPr>
                <a:xfrm>
                  <a:off x="5296673" y="1419377"/>
                  <a:ext cx="472440" cy="47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9" h="472439">
                      <a:moveTo>
                        <a:pt x="238310" y="471895"/>
                      </a:moveTo>
                      <a:lnTo>
                        <a:pt x="197713" y="471203"/>
                      </a:lnTo>
                      <a:lnTo>
                        <a:pt x="159083" y="469189"/>
                      </a:lnTo>
                      <a:lnTo>
                        <a:pt x="92825" y="461552"/>
                      </a:lnTo>
                      <a:lnTo>
                        <a:pt x="33053" y="438352"/>
                      </a:lnTo>
                      <a:lnTo>
                        <a:pt x="9913" y="379321"/>
                      </a:lnTo>
                      <a:lnTo>
                        <a:pt x="4348" y="336664"/>
                      </a:lnTo>
                      <a:lnTo>
                        <a:pt x="1045" y="288005"/>
                      </a:lnTo>
                      <a:lnTo>
                        <a:pt x="0" y="236334"/>
                      </a:lnTo>
                      <a:lnTo>
                        <a:pt x="1185" y="185492"/>
                      </a:lnTo>
                      <a:lnTo>
                        <a:pt x="4661" y="135767"/>
                      </a:lnTo>
                      <a:lnTo>
                        <a:pt x="10360" y="92850"/>
                      </a:lnTo>
                      <a:lnTo>
                        <a:pt x="33540" y="33104"/>
                      </a:lnTo>
                      <a:lnTo>
                        <a:pt x="92577" y="9938"/>
                      </a:lnTo>
                      <a:lnTo>
                        <a:pt x="156717" y="2567"/>
                      </a:lnTo>
                      <a:lnTo>
                        <a:pt x="233917" y="0"/>
                      </a:lnTo>
                      <a:lnTo>
                        <a:pt x="274429" y="690"/>
                      </a:lnTo>
                      <a:lnTo>
                        <a:pt x="312977" y="2700"/>
                      </a:lnTo>
                      <a:lnTo>
                        <a:pt x="348286" y="5941"/>
                      </a:lnTo>
                      <a:lnTo>
                        <a:pt x="379083" y="10321"/>
                      </a:lnTo>
                      <a:lnTo>
                        <a:pt x="395949" y="14507"/>
                      </a:lnTo>
                      <a:lnTo>
                        <a:pt x="233917" y="14507"/>
                      </a:lnTo>
                      <a:lnTo>
                        <a:pt x="194736" y="15145"/>
                      </a:lnTo>
                      <a:lnTo>
                        <a:pt x="124455" y="20068"/>
                      </a:lnTo>
                      <a:lnTo>
                        <a:pt x="63429" y="31729"/>
                      </a:lnTo>
                      <a:lnTo>
                        <a:pt x="32238" y="63235"/>
                      </a:lnTo>
                      <a:lnTo>
                        <a:pt x="19051" y="137520"/>
                      </a:lnTo>
                      <a:lnTo>
                        <a:pt x="15654" y="185492"/>
                      </a:lnTo>
                      <a:lnTo>
                        <a:pt x="14467" y="236334"/>
                      </a:lnTo>
                      <a:lnTo>
                        <a:pt x="15480" y="286415"/>
                      </a:lnTo>
                      <a:lnTo>
                        <a:pt x="18740" y="334938"/>
                      </a:lnTo>
                      <a:lnTo>
                        <a:pt x="24208" y="376854"/>
                      </a:lnTo>
                      <a:lnTo>
                        <a:pt x="43336" y="428070"/>
                      </a:lnTo>
                      <a:lnTo>
                        <a:pt x="95325" y="447269"/>
                      </a:lnTo>
                      <a:lnTo>
                        <a:pt x="160336" y="454739"/>
                      </a:lnTo>
                      <a:lnTo>
                        <a:pt x="238317" y="457385"/>
                      </a:lnTo>
                      <a:lnTo>
                        <a:pt x="397931" y="457385"/>
                      </a:lnTo>
                      <a:lnTo>
                        <a:pt x="379367" y="462005"/>
                      </a:lnTo>
                      <a:lnTo>
                        <a:pt x="349414" y="466240"/>
                      </a:lnTo>
                      <a:lnTo>
                        <a:pt x="315343" y="469341"/>
                      </a:lnTo>
                      <a:lnTo>
                        <a:pt x="278022" y="471246"/>
                      </a:lnTo>
                      <a:lnTo>
                        <a:pt x="238310" y="471895"/>
                      </a:lnTo>
                      <a:close/>
                    </a:path>
                    <a:path w="472439" h="472439">
                      <a:moveTo>
                        <a:pt x="397931" y="457385"/>
                      </a:moveTo>
                      <a:lnTo>
                        <a:pt x="238317" y="457385"/>
                      </a:lnTo>
                      <a:lnTo>
                        <a:pt x="277410" y="456752"/>
                      </a:lnTo>
                      <a:lnTo>
                        <a:pt x="314102" y="454891"/>
                      </a:lnTo>
                      <a:lnTo>
                        <a:pt x="376888" y="447722"/>
                      </a:lnTo>
                      <a:lnTo>
                        <a:pt x="428130" y="428560"/>
                      </a:lnTo>
                      <a:lnTo>
                        <a:pt x="447303" y="376584"/>
                      </a:lnTo>
                      <a:lnTo>
                        <a:pt x="452903" y="334396"/>
                      </a:lnTo>
                      <a:lnTo>
                        <a:pt x="456295" y="286415"/>
                      </a:lnTo>
                      <a:lnTo>
                        <a:pt x="457476" y="235565"/>
                      </a:lnTo>
                      <a:lnTo>
                        <a:pt x="456457" y="185492"/>
                      </a:lnTo>
                      <a:lnTo>
                        <a:pt x="453189" y="136949"/>
                      </a:lnTo>
                      <a:lnTo>
                        <a:pt x="447713" y="95029"/>
                      </a:lnTo>
                      <a:lnTo>
                        <a:pt x="428553" y="43800"/>
                      </a:lnTo>
                      <a:lnTo>
                        <a:pt x="376589" y="24614"/>
                      </a:lnTo>
                      <a:lnTo>
                        <a:pt x="311719" y="17151"/>
                      </a:lnTo>
                      <a:lnTo>
                        <a:pt x="233917" y="14507"/>
                      </a:lnTo>
                      <a:lnTo>
                        <a:pt x="395949" y="14507"/>
                      </a:lnTo>
                      <a:lnTo>
                        <a:pt x="438837" y="33518"/>
                      </a:lnTo>
                      <a:lnTo>
                        <a:pt x="461995" y="92552"/>
                      </a:lnTo>
                      <a:lnTo>
                        <a:pt x="467570" y="135217"/>
                      </a:lnTo>
                      <a:lnTo>
                        <a:pt x="470883" y="183886"/>
                      </a:lnTo>
                      <a:lnTo>
                        <a:pt x="471937" y="235565"/>
                      </a:lnTo>
                      <a:lnTo>
                        <a:pt x="470757" y="286415"/>
                      </a:lnTo>
                      <a:lnTo>
                        <a:pt x="467283" y="336154"/>
                      </a:lnTo>
                      <a:lnTo>
                        <a:pt x="461584" y="379079"/>
                      </a:lnTo>
                      <a:lnTo>
                        <a:pt x="438412" y="438835"/>
                      </a:lnTo>
                      <a:lnTo>
                        <a:pt x="415281" y="453066"/>
                      </a:lnTo>
                      <a:lnTo>
                        <a:pt x="397931" y="457385"/>
                      </a:lnTo>
                      <a:close/>
                    </a:path>
                  </a:pathLst>
                </a:custGeom>
                <a:solidFill>
                  <a:srgbClr val="33CCF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1" name="object 156">
                  <a:extLst>
                    <a:ext uri="{FF2B5EF4-FFF2-40B4-BE49-F238E27FC236}">
                      <a16:creationId xmlns:a16="http://schemas.microsoft.com/office/drawing/2014/main" id="{71757CAC-BF34-4637-983B-34F035205839}"/>
                    </a:ext>
                  </a:extLst>
                </p:cNvPr>
                <p:cNvSpPr/>
                <p:nvPr/>
              </p:nvSpPr>
              <p:spPr>
                <a:xfrm>
                  <a:off x="5387071" y="1539037"/>
                  <a:ext cx="291465" cy="233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233045">
                      <a:moveTo>
                        <a:pt x="97083" y="133889"/>
                      </a:moveTo>
                      <a:lnTo>
                        <a:pt x="78606" y="133889"/>
                      </a:lnTo>
                      <a:lnTo>
                        <a:pt x="108686" y="90719"/>
                      </a:lnTo>
                      <a:lnTo>
                        <a:pt x="100919" y="82859"/>
                      </a:lnTo>
                      <a:lnTo>
                        <a:pt x="94964" y="73649"/>
                      </a:lnTo>
                      <a:lnTo>
                        <a:pt x="91136" y="63325"/>
                      </a:lnTo>
                      <a:lnTo>
                        <a:pt x="89751" y="52120"/>
                      </a:lnTo>
                      <a:lnTo>
                        <a:pt x="94006" y="31946"/>
                      </a:lnTo>
                      <a:lnTo>
                        <a:pt x="105767" y="15404"/>
                      </a:lnTo>
                      <a:lnTo>
                        <a:pt x="123258" y="4189"/>
                      </a:lnTo>
                      <a:lnTo>
                        <a:pt x="144703" y="0"/>
                      </a:lnTo>
                      <a:lnTo>
                        <a:pt x="166265" y="4062"/>
                      </a:lnTo>
                      <a:lnTo>
                        <a:pt x="183871" y="15139"/>
                      </a:lnTo>
                      <a:lnTo>
                        <a:pt x="195761" y="31566"/>
                      </a:lnTo>
                      <a:lnTo>
                        <a:pt x="200178" y="51680"/>
                      </a:lnTo>
                      <a:lnTo>
                        <a:pt x="198898" y="62893"/>
                      </a:lnTo>
                      <a:lnTo>
                        <a:pt x="195165" y="73249"/>
                      </a:lnTo>
                      <a:lnTo>
                        <a:pt x="189291" y="82497"/>
                      </a:lnTo>
                      <a:lnTo>
                        <a:pt x="181591" y="90385"/>
                      </a:lnTo>
                      <a:lnTo>
                        <a:pt x="187353" y="98487"/>
                      </a:lnTo>
                      <a:lnTo>
                        <a:pt x="168817" y="98487"/>
                      </a:lnTo>
                      <a:lnTo>
                        <a:pt x="168416" y="98669"/>
                      </a:lnTo>
                      <a:lnTo>
                        <a:pt x="121579" y="98669"/>
                      </a:lnTo>
                      <a:lnTo>
                        <a:pt x="97083" y="133889"/>
                      </a:lnTo>
                      <a:close/>
                    </a:path>
                    <a:path w="291464" h="233045">
                      <a:moveTo>
                        <a:pt x="289708" y="173164"/>
                      </a:moveTo>
                      <a:lnTo>
                        <a:pt x="109594" y="173164"/>
                      </a:lnTo>
                      <a:lnTo>
                        <a:pt x="181475" y="172866"/>
                      </a:lnTo>
                      <a:lnTo>
                        <a:pt x="183686" y="163832"/>
                      </a:lnTo>
                      <a:lnTo>
                        <a:pt x="187496" y="155493"/>
                      </a:lnTo>
                      <a:lnTo>
                        <a:pt x="192751" y="147983"/>
                      </a:lnTo>
                      <a:lnTo>
                        <a:pt x="199296" y="141434"/>
                      </a:lnTo>
                      <a:lnTo>
                        <a:pt x="168817" y="98487"/>
                      </a:lnTo>
                      <a:lnTo>
                        <a:pt x="187353" y="98487"/>
                      </a:lnTo>
                      <a:lnTo>
                        <a:pt x="212108" y="133290"/>
                      </a:lnTo>
                      <a:lnTo>
                        <a:pt x="259134" y="133290"/>
                      </a:lnTo>
                      <a:lnTo>
                        <a:pt x="274825" y="143159"/>
                      </a:lnTo>
                      <a:lnTo>
                        <a:pt x="286725" y="159585"/>
                      </a:lnTo>
                      <a:lnTo>
                        <a:pt x="289708" y="173164"/>
                      </a:lnTo>
                      <a:close/>
                    </a:path>
                    <a:path w="291464" h="233045">
                      <a:moveTo>
                        <a:pt x="136442" y="103760"/>
                      </a:moveTo>
                      <a:lnTo>
                        <a:pt x="128662" y="101841"/>
                      </a:lnTo>
                      <a:lnTo>
                        <a:pt x="121579" y="98669"/>
                      </a:lnTo>
                      <a:lnTo>
                        <a:pt x="168416" y="98669"/>
                      </a:lnTo>
                      <a:lnTo>
                        <a:pt x="161622" y="101755"/>
                      </a:lnTo>
                      <a:lnTo>
                        <a:pt x="153682" y="103729"/>
                      </a:lnTo>
                      <a:lnTo>
                        <a:pt x="136442" y="103760"/>
                      </a:lnTo>
                      <a:close/>
                    </a:path>
                    <a:path w="291464" h="233045">
                      <a:moveTo>
                        <a:pt x="259134" y="133290"/>
                      </a:moveTo>
                      <a:lnTo>
                        <a:pt x="212108" y="133290"/>
                      </a:lnTo>
                      <a:lnTo>
                        <a:pt x="219310" y="130065"/>
                      </a:lnTo>
                      <a:lnTo>
                        <a:pt x="227252" y="128094"/>
                      </a:lnTo>
                      <a:lnTo>
                        <a:pt x="235675" y="128023"/>
                      </a:lnTo>
                      <a:lnTo>
                        <a:pt x="257217" y="132084"/>
                      </a:lnTo>
                      <a:lnTo>
                        <a:pt x="259134" y="133290"/>
                      </a:lnTo>
                      <a:close/>
                    </a:path>
                    <a:path w="291464" h="233045">
                      <a:moveTo>
                        <a:pt x="55477" y="232574"/>
                      </a:moveTo>
                      <a:lnTo>
                        <a:pt x="33917" y="228516"/>
                      </a:lnTo>
                      <a:lnTo>
                        <a:pt x="16310" y="217452"/>
                      </a:lnTo>
                      <a:lnTo>
                        <a:pt x="4417" y="201047"/>
                      </a:lnTo>
                      <a:lnTo>
                        <a:pt x="0" y="180967"/>
                      </a:lnTo>
                      <a:lnTo>
                        <a:pt x="4262" y="160755"/>
                      </a:lnTo>
                      <a:lnTo>
                        <a:pt x="16033" y="144201"/>
                      </a:lnTo>
                      <a:lnTo>
                        <a:pt x="33528" y="132989"/>
                      </a:lnTo>
                      <a:lnTo>
                        <a:pt x="54960" y="128803"/>
                      </a:lnTo>
                      <a:lnTo>
                        <a:pt x="63599" y="128803"/>
                      </a:lnTo>
                      <a:lnTo>
                        <a:pt x="71470" y="130730"/>
                      </a:lnTo>
                      <a:lnTo>
                        <a:pt x="78606" y="133889"/>
                      </a:lnTo>
                      <a:lnTo>
                        <a:pt x="97083" y="133889"/>
                      </a:lnTo>
                      <a:lnTo>
                        <a:pt x="91529" y="141875"/>
                      </a:lnTo>
                      <a:lnTo>
                        <a:pt x="98116" y="148360"/>
                      </a:lnTo>
                      <a:lnTo>
                        <a:pt x="103423" y="155837"/>
                      </a:lnTo>
                      <a:lnTo>
                        <a:pt x="107300" y="164154"/>
                      </a:lnTo>
                      <a:lnTo>
                        <a:pt x="109594" y="173164"/>
                      </a:lnTo>
                      <a:lnTo>
                        <a:pt x="289708" y="173164"/>
                      </a:lnTo>
                      <a:lnTo>
                        <a:pt x="291143" y="179701"/>
                      </a:lnTo>
                      <a:lnTo>
                        <a:pt x="289522" y="187425"/>
                      </a:lnTo>
                      <a:lnTo>
                        <a:pt x="181554" y="187425"/>
                      </a:lnTo>
                      <a:lnTo>
                        <a:pt x="109680" y="187727"/>
                      </a:lnTo>
                      <a:lnTo>
                        <a:pt x="103567" y="205342"/>
                      </a:lnTo>
                      <a:lnTo>
                        <a:pt x="91620" y="219549"/>
                      </a:lnTo>
                      <a:lnTo>
                        <a:pt x="75152" y="229058"/>
                      </a:lnTo>
                      <a:lnTo>
                        <a:pt x="55477" y="232574"/>
                      </a:lnTo>
                      <a:close/>
                    </a:path>
                    <a:path w="291464" h="233045">
                      <a:moveTo>
                        <a:pt x="236187" y="231823"/>
                      </a:moveTo>
                      <a:lnTo>
                        <a:pt x="216443" y="228413"/>
                      </a:lnTo>
                      <a:lnTo>
                        <a:pt x="199893" y="219030"/>
                      </a:lnTo>
                      <a:lnTo>
                        <a:pt x="187831" y="204944"/>
                      </a:lnTo>
                      <a:lnTo>
                        <a:pt x="181554" y="187425"/>
                      </a:lnTo>
                      <a:lnTo>
                        <a:pt x="289522" y="187425"/>
                      </a:lnTo>
                      <a:lnTo>
                        <a:pt x="286904" y="199890"/>
                      </a:lnTo>
                      <a:lnTo>
                        <a:pt x="275142" y="216434"/>
                      </a:lnTo>
                      <a:lnTo>
                        <a:pt x="257641" y="227642"/>
                      </a:lnTo>
                      <a:lnTo>
                        <a:pt x="236187" y="231823"/>
                      </a:lnTo>
                      <a:close/>
                    </a:path>
                  </a:pathLst>
                </a:custGeom>
                <a:solidFill>
                  <a:srgbClr val="33CCF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2016D989-D718-4D4D-A5FD-16EC946B12E2}"/>
                </a:ext>
              </a:extLst>
            </p:cNvPr>
            <p:cNvGrpSpPr/>
            <p:nvPr/>
          </p:nvGrpSpPr>
          <p:grpSpPr>
            <a:xfrm>
              <a:off x="2227460" y="2641059"/>
              <a:ext cx="4136954" cy="209251"/>
              <a:chOff x="2151259" y="2057939"/>
              <a:chExt cx="4136954" cy="222088"/>
            </a:xfrm>
          </p:grpSpPr>
          <p:sp>
            <p:nvSpPr>
              <p:cNvPr id="393" name="object 22">
                <a:extLst>
                  <a:ext uri="{FF2B5EF4-FFF2-40B4-BE49-F238E27FC236}">
                    <a16:creationId xmlns:a16="http://schemas.microsoft.com/office/drawing/2014/main" id="{F573CC8F-630A-470A-A915-0461AB897B47}"/>
                  </a:ext>
                </a:extLst>
              </p:cNvPr>
              <p:cNvSpPr/>
              <p:nvPr/>
            </p:nvSpPr>
            <p:spPr>
              <a:xfrm>
                <a:off x="2151259" y="2107447"/>
                <a:ext cx="2358984" cy="97696"/>
              </a:xfrm>
              <a:custGeom>
                <a:avLst/>
                <a:gdLst/>
                <a:ahLst/>
                <a:cxnLst/>
                <a:rect l="l" t="t" r="r" b="b"/>
                <a:pathLst>
                  <a:path w="2879725" h="407035">
                    <a:moveTo>
                      <a:pt x="2879684" y="0"/>
                    </a:moveTo>
                    <a:lnTo>
                      <a:pt x="2879684" y="276009"/>
                    </a:lnTo>
                    <a:lnTo>
                      <a:pt x="0" y="276009"/>
                    </a:lnTo>
                    <a:lnTo>
                      <a:pt x="0" y="406921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4" name="object 40">
                <a:extLst>
                  <a:ext uri="{FF2B5EF4-FFF2-40B4-BE49-F238E27FC236}">
                    <a16:creationId xmlns:a16="http://schemas.microsoft.com/office/drawing/2014/main" id="{17C56AF1-3BA7-4BF1-BE6E-5D8A6CEE30C9}"/>
                  </a:ext>
                </a:extLst>
              </p:cNvPr>
              <p:cNvSpPr/>
              <p:nvPr/>
            </p:nvSpPr>
            <p:spPr>
              <a:xfrm>
                <a:off x="4510243" y="2095138"/>
                <a:ext cx="1777970" cy="121355"/>
              </a:xfrm>
              <a:custGeom>
                <a:avLst/>
                <a:gdLst/>
                <a:ahLst/>
                <a:cxnLst/>
                <a:rect l="l" t="t" r="r" b="b"/>
                <a:pathLst>
                  <a:path w="2453640" h="407035">
                    <a:moveTo>
                      <a:pt x="0" y="0"/>
                    </a:moveTo>
                    <a:lnTo>
                      <a:pt x="0" y="276009"/>
                    </a:lnTo>
                    <a:lnTo>
                      <a:pt x="2453279" y="276009"/>
                    </a:lnTo>
                    <a:lnTo>
                      <a:pt x="2453279" y="406921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5" name="object 32">
                <a:extLst>
                  <a:ext uri="{FF2B5EF4-FFF2-40B4-BE49-F238E27FC236}">
                    <a16:creationId xmlns:a16="http://schemas.microsoft.com/office/drawing/2014/main" id="{C507527C-2E32-4A12-8C33-8CB75A49D994}"/>
                  </a:ext>
                </a:extLst>
              </p:cNvPr>
              <p:cNvSpPr/>
              <p:nvPr/>
            </p:nvSpPr>
            <p:spPr>
              <a:xfrm flipH="1">
                <a:off x="4464524" y="2057939"/>
                <a:ext cx="45719" cy="222088"/>
              </a:xfrm>
              <a:custGeom>
                <a:avLst/>
                <a:gdLst/>
                <a:ahLst/>
                <a:cxnLst/>
                <a:rect l="l" t="t" r="r" b="b"/>
                <a:pathLst>
                  <a:path h="403860">
                    <a:moveTo>
                      <a:pt x="0" y="0"/>
                    </a:moveTo>
                    <a:lnTo>
                      <a:pt x="0" y="274274"/>
                    </a:lnTo>
                    <a:lnTo>
                      <a:pt x="0" y="403451"/>
                    </a:lnTo>
                  </a:path>
                </a:pathLst>
              </a:custGeom>
              <a:ln w="19046">
                <a:solidFill>
                  <a:srgbClr val="00CC66"/>
                </a:solidFill>
                <a:headEnd type="none" w="med" len="med"/>
                <a:tailEnd type="triangle" w="med" len="me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06" name="object 65">
              <a:extLst>
                <a:ext uri="{FF2B5EF4-FFF2-40B4-BE49-F238E27FC236}">
                  <a16:creationId xmlns:a16="http://schemas.microsoft.com/office/drawing/2014/main" id="{BC62F17F-708C-4C3D-8AB7-06A019464051}"/>
                </a:ext>
              </a:extLst>
            </p:cNvPr>
            <p:cNvSpPr txBox="1"/>
            <p:nvPr/>
          </p:nvSpPr>
          <p:spPr>
            <a:xfrm>
              <a:off x="4254714" y="3080965"/>
              <a:ext cx="508000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7" name="object 76">
              <a:extLst>
                <a:ext uri="{FF2B5EF4-FFF2-40B4-BE49-F238E27FC236}">
                  <a16:creationId xmlns:a16="http://schemas.microsoft.com/office/drawing/2014/main" id="{4DDB2FEC-BC73-4BFF-B1F5-ABE079713D5B}"/>
                </a:ext>
              </a:extLst>
            </p:cNvPr>
            <p:cNvSpPr txBox="1"/>
            <p:nvPr/>
          </p:nvSpPr>
          <p:spPr>
            <a:xfrm>
              <a:off x="4192947" y="2979747"/>
              <a:ext cx="508000" cy="88549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对象建模</a:t>
              </a:r>
            </a:p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自定义表</a:t>
              </a:r>
            </a:p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订单管理</a:t>
              </a:r>
            </a:p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物料管理</a:t>
              </a:r>
            </a:p>
          </p:txBody>
        </p:sp>
        <p:sp>
          <p:nvSpPr>
            <p:cNvPr id="308" name="object 77">
              <a:extLst>
                <a:ext uri="{FF2B5EF4-FFF2-40B4-BE49-F238E27FC236}">
                  <a16:creationId xmlns:a16="http://schemas.microsoft.com/office/drawing/2014/main" id="{DBD87C61-5424-41F4-BD81-D79957540B96}"/>
                </a:ext>
              </a:extLst>
            </p:cNvPr>
            <p:cNvSpPr txBox="1"/>
            <p:nvPr/>
          </p:nvSpPr>
          <p:spPr>
            <a:xfrm>
              <a:off x="4875476" y="3004519"/>
              <a:ext cx="508000" cy="87267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工艺路线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  <a:p>
              <a:pPr marR="5080">
                <a:lnSpc>
                  <a:spcPct val="150000"/>
                </a:lnSpc>
                <a:spcBef>
                  <a:spcPts val="225"/>
                </a:spcBef>
              </a:pPr>
              <a:r>
                <a:rPr sz="900" spc="15" dirty="0" err="1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数据备份</a:t>
              </a:r>
              <a:r>
                <a:rPr sz="900" spc="1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 </a:t>
              </a:r>
              <a:r>
                <a:rPr sz="900" spc="15" dirty="0" err="1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报表管理</a:t>
              </a:r>
              <a:r>
                <a:rPr sz="900" spc="1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……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309" name="组合 308">
              <a:extLst>
                <a:ext uri="{FF2B5EF4-FFF2-40B4-BE49-F238E27FC236}">
                  <a16:creationId xmlns:a16="http://schemas.microsoft.com/office/drawing/2014/main" id="{625C3240-F18B-44B6-94E8-1E5446AE1CFF}"/>
                </a:ext>
              </a:extLst>
            </p:cNvPr>
            <p:cNvGrpSpPr/>
            <p:nvPr/>
          </p:nvGrpSpPr>
          <p:grpSpPr>
            <a:xfrm>
              <a:off x="3491059" y="3334184"/>
              <a:ext cx="536575" cy="595561"/>
              <a:chOff x="3821258" y="3113234"/>
              <a:chExt cx="536575" cy="709099"/>
            </a:xfrm>
          </p:grpSpPr>
          <p:sp>
            <p:nvSpPr>
              <p:cNvPr id="387" name="object 50">
                <a:extLst>
                  <a:ext uri="{FF2B5EF4-FFF2-40B4-BE49-F238E27FC236}">
                    <a16:creationId xmlns:a16="http://schemas.microsoft.com/office/drawing/2014/main" id="{6582E891-BD23-43C8-814B-54C72ACAB7F8}"/>
                  </a:ext>
                </a:extLst>
              </p:cNvPr>
              <p:cNvSpPr txBox="1"/>
              <p:nvPr/>
            </p:nvSpPr>
            <p:spPr>
              <a:xfrm>
                <a:off x="3821258" y="3638345"/>
                <a:ext cx="536575" cy="183988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C</a:t>
                </a:r>
                <a:r>
                  <a:rPr sz="900" spc="-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o</a:t>
                </a:r>
                <a:r>
                  <a:rPr sz="900" spc="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r</a:t>
                </a:r>
                <a:r>
                  <a:rPr sz="900" spc="1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e</a:t>
                </a: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服务</a:t>
                </a:r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8" name="object 100">
                <a:extLst>
                  <a:ext uri="{FF2B5EF4-FFF2-40B4-BE49-F238E27FC236}">
                    <a16:creationId xmlns:a16="http://schemas.microsoft.com/office/drawing/2014/main" id="{3C82291D-4321-4C72-8D11-3691A709708C}"/>
                  </a:ext>
                </a:extLst>
              </p:cNvPr>
              <p:cNvSpPr/>
              <p:nvPr/>
            </p:nvSpPr>
            <p:spPr>
              <a:xfrm>
                <a:off x="3856821" y="3113234"/>
                <a:ext cx="472440" cy="467359"/>
              </a:xfrm>
              <a:custGeom>
                <a:avLst/>
                <a:gdLst/>
                <a:ahLst/>
                <a:cxnLst/>
                <a:rect l="l" t="t" r="r" b="b"/>
                <a:pathLst>
                  <a:path w="472439" h="467360">
                    <a:moveTo>
                      <a:pt x="238310" y="467176"/>
                    </a:moveTo>
                    <a:lnTo>
                      <a:pt x="197713" y="466491"/>
                    </a:lnTo>
                    <a:lnTo>
                      <a:pt x="159083" y="464497"/>
                    </a:lnTo>
                    <a:lnTo>
                      <a:pt x="92825" y="456937"/>
                    </a:lnTo>
                    <a:lnTo>
                      <a:pt x="33053" y="433968"/>
                    </a:lnTo>
                    <a:lnTo>
                      <a:pt x="9913" y="375528"/>
                    </a:lnTo>
                    <a:lnTo>
                      <a:pt x="4348" y="333297"/>
                    </a:lnTo>
                    <a:lnTo>
                      <a:pt x="1045" y="285125"/>
                    </a:lnTo>
                    <a:lnTo>
                      <a:pt x="0" y="233971"/>
                    </a:lnTo>
                    <a:lnTo>
                      <a:pt x="1185" y="183637"/>
                    </a:lnTo>
                    <a:lnTo>
                      <a:pt x="4661" y="134409"/>
                    </a:lnTo>
                    <a:lnTo>
                      <a:pt x="10360" y="91922"/>
                    </a:lnTo>
                    <a:lnTo>
                      <a:pt x="33540" y="32773"/>
                    </a:lnTo>
                    <a:lnTo>
                      <a:pt x="92577" y="9839"/>
                    </a:lnTo>
                    <a:lnTo>
                      <a:pt x="156717" y="2542"/>
                    </a:lnTo>
                    <a:lnTo>
                      <a:pt x="233917" y="0"/>
                    </a:lnTo>
                    <a:lnTo>
                      <a:pt x="274429" y="683"/>
                    </a:lnTo>
                    <a:lnTo>
                      <a:pt x="312977" y="2673"/>
                    </a:lnTo>
                    <a:lnTo>
                      <a:pt x="348286" y="5881"/>
                    </a:lnTo>
                    <a:lnTo>
                      <a:pt x="379083" y="10217"/>
                    </a:lnTo>
                    <a:lnTo>
                      <a:pt x="395949" y="14362"/>
                    </a:lnTo>
                    <a:lnTo>
                      <a:pt x="233917" y="14362"/>
                    </a:lnTo>
                    <a:lnTo>
                      <a:pt x="194736" y="14993"/>
                    </a:lnTo>
                    <a:lnTo>
                      <a:pt x="124455" y="19867"/>
                    </a:lnTo>
                    <a:lnTo>
                      <a:pt x="63429" y="31412"/>
                    </a:lnTo>
                    <a:lnTo>
                      <a:pt x="32238" y="62603"/>
                    </a:lnTo>
                    <a:lnTo>
                      <a:pt x="19051" y="136145"/>
                    </a:lnTo>
                    <a:lnTo>
                      <a:pt x="15654" y="183637"/>
                    </a:lnTo>
                    <a:lnTo>
                      <a:pt x="14467" y="233971"/>
                    </a:lnTo>
                    <a:lnTo>
                      <a:pt x="15480" y="283551"/>
                    </a:lnTo>
                    <a:lnTo>
                      <a:pt x="18740" y="331589"/>
                    </a:lnTo>
                    <a:lnTo>
                      <a:pt x="24208" y="373085"/>
                    </a:lnTo>
                    <a:lnTo>
                      <a:pt x="43336" y="423789"/>
                    </a:lnTo>
                    <a:lnTo>
                      <a:pt x="95325" y="442796"/>
                    </a:lnTo>
                    <a:lnTo>
                      <a:pt x="160336" y="450191"/>
                    </a:lnTo>
                    <a:lnTo>
                      <a:pt x="238317" y="452811"/>
                    </a:lnTo>
                    <a:lnTo>
                      <a:pt x="397931" y="452811"/>
                    </a:lnTo>
                    <a:lnTo>
                      <a:pt x="379367" y="457385"/>
                    </a:lnTo>
                    <a:lnTo>
                      <a:pt x="349414" y="461578"/>
                    </a:lnTo>
                    <a:lnTo>
                      <a:pt x="315343" y="464648"/>
                    </a:lnTo>
                    <a:lnTo>
                      <a:pt x="278022" y="466534"/>
                    </a:lnTo>
                    <a:lnTo>
                      <a:pt x="238310" y="467176"/>
                    </a:lnTo>
                    <a:close/>
                  </a:path>
                  <a:path w="472439" h="467360">
                    <a:moveTo>
                      <a:pt x="397931" y="452811"/>
                    </a:moveTo>
                    <a:lnTo>
                      <a:pt x="238317" y="452811"/>
                    </a:lnTo>
                    <a:lnTo>
                      <a:pt x="277410" y="452184"/>
                    </a:lnTo>
                    <a:lnTo>
                      <a:pt x="314102" y="450342"/>
                    </a:lnTo>
                    <a:lnTo>
                      <a:pt x="376888" y="443245"/>
                    </a:lnTo>
                    <a:lnTo>
                      <a:pt x="428130" y="424274"/>
                    </a:lnTo>
                    <a:lnTo>
                      <a:pt x="447303" y="372818"/>
                    </a:lnTo>
                    <a:lnTo>
                      <a:pt x="452903" y="331052"/>
                    </a:lnTo>
                    <a:lnTo>
                      <a:pt x="456295" y="283551"/>
                    </a:lnTo>
                    <a:lnTo>
                      <a:pt x="457476" y="233209"/>
                    </a:lnTo>
                    <a:lnTo>
                      <a:pt x="456457" y="183637"/>
                    </a:lnTo>
                    <a:lnTo>
                      <a:pt x="453189" y="135579"/>
                    </a:lnTo>
                    <a:lnTo>
                      <a:pt x="447713" y="94079"/>
                    </a:lnTo>
                    <a:lnTo>
                      <a:pt x="428553" y="43362"/>
                    </a:lnTo>
                    <a:lnTo>
                      <a:pt x="376589" y="24368"/>
                    </a:lnTo>
                    <a:lnTo>
                      <a:pt x="311719" y="16980"/>
                    </a:lnTo>
                    <a:lnTo>
                      <a:pt x="233917" y="14362"/>
                    </a:lnTo>
                    <a:lnTo>
                      <a:pt x="395949" y="14362"/>
                    </a:lnTo>
                    <a:lnTo>
                      <a:pt x="438837" y="33183"/>
                    </a:lnTo>
                    <a:lnTo>
                      <a:pt x="461995" y="91626"/>
                    </a:lnTo>
                    <a:lnTo>
                      <a:pt x="467570" y="133865"/>
                    </a:lnTo>
                    <a:lnTo>
                      <a:pt x="470883" y="182047"/>
                    </a:lnTo>
                    <a:lnTo>
                      <a:pt x="471937" y="233209"/>
                    </a:lnTo>
                    <a:lnTo>
                      <a:pt x="470757" y="283551"/>
                    </a:lnTo>
                    <a:lnTo>
                      <a:pt x="467283" y="332793"/>
                    </a:lnTo>
                    <a:lnTo>
                      <a:pt x="461584" y="375288"/>
                    </a:lnTo>
                    <a:lnTo>
                      <a:pt x="438412" y="434446"/>
                    </a:lnTo>
                    <a:lnTo>
                      <a:pt x="415281" y="448536"/>
                    </a:lnTo>
                    <a:lnTo>
                      <a:pt x="397931" y="452811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9" name="object 101">
                <a:extLst>
                  <a:ext uri="{FF2B5EF4-FFF2-40B4-BE49-F238E27FC236}">
                    <a16:creationId xmlns:a16="http://schemas.microsoft.com/office/drawing/2014/main" id="{4165C1CE-001E-4838-AA44-532FDB6205AA}"/>
                  </a:ext>
                </a:extLst>
              </p:cNvPr>
              <p:cNvSpPr/>
              <p:nvPr/>
            </p:nvSpPr>
            <p:spPr>
              <a:xfrm>
                <a:off x="4122197" y="3394930"/>
                <a:ext cx="1714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5875">
                    <a:moveTo>
                      <a:pt x="12984" y="15599"/>
                    </a:moveTo>
                    <a:lnTo>
                      <a:pt x="3758" y="15599"/>
                    </a:lnTo>
                    <a:lnTo>
                      <a:pt x="0" y="12096"/>
                    </a:lnTo>
                    <a:lnTo>
                      <a:pt x="0" y="3488"/>
                    </a:lnTo>
                    <a:lnTo>
                      <a:pt x="3758" y="0"/>
                    </a:lnTo>
                    <a:lnTo>
                      <a:pt x="12984" y="0"/>
                    </a:lnTo>
                    <a:lnTo>
                      <a:pt x="16749" y="3488"/>
                    </a:lnTo>
                    <a:lnTo>
                      <a:pt x="16750" y="12096"/>
                    </a:lnTo>
                    <a:lnTo>
                      <a:pt x="12984" y="15599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0" name="object 102">
                <a:extLst>
                  <a:ext uri="{FF2B5EF4-FFF2-40B4-BE49-F238E27FC236}">
                    <a16:creationId xmlns:a16="http://schemas.microsoft.com/office/drawing/2014/main" id="{517E5E2A-E051-4E8A-9BC6-F4192B25A04C}"/>
                  </a:ext>
                </a:extLst>
              </p:cNvPr>
              <p:cNvSpPr/>
              <p:nvPr/>
            </p:nvSpPr>
            <p:spPr>
              <a:xfrm>
                <a:off x="3925338" y="3224503"/>
                <a:ext cx="336550" cy="222885"/>
              </a:xfrm>
              <a:custGeom>
                <a:avLst/>
                <a:gdLst/>
                <a:ahLst/>
                <a:cxnLst/>
                <a:rect l="l" t="t" r="r" b="b"/>
                <a:pathLst>
                  <a:path w="336550" h="222885">
                    <a:moveTo>
                      <a:pt x="307212" y="81360"/>
                    </a:moveTo>
                    <a:lnTo>
                      <a:pt x="80684" y="81360"/>
                    </a:lnTo>
                    <a:lnTo>
                      <a:pt x="80135" y="68784"/>
                    </a:lnTo>
                    <a:lnTo>
                      <a:pt x="105241" y="17438"/>
                    </a:lnTo>
                    <a:lnTo>
                      <a:pt x="149063" y="1008"/>
                    </a:lnTo>
                    <a:lnTo>
                      <a:pt x="159222" y="0"/>
                    </a:lnTo>
                    <a:lnTo>
                      <a:pt x="163926" y="0"/>
                    </a:lnTo>
                    <a:lnTo>
                      <a:pt x="204613" y="9441"/>
                    </a:lnTo>
                    <a:lnTo>
                      <a:pt x="229838" y="30445"/>
                    </a:lnTo>
                    <a:lnTo>
                      <a:pt x="242848" y="52042"/>
                    </a:lnTo>
                    <a:lnTo>
                      <a:pt x="246887" y="63260"/>
                    </a:lnTo>
                    <a:lnTo>
                      <a:pt x="258691" y="63260"/>
                    </a:lnTo>
                    <a:lnTo>
                      <a:pt x="299506" y="73573"/>
                    </a:lnTo>
                    <a:lnTo>
                      <a:pt x="307212" y="81360"/>
                    </a:lnTo>
                    <a:close/>
                  </a:path>
                  <a:path w="336550" h="222885">
                    <a:moveTo>
                      <a:pt x="258691" y="63260"/>
                    </a:moveTo>
                    <a:lnTo>
                      <a:pt x="246887" y="63260"/>
                    </a:lnTo>
                    <a:lnTo>
                      <a:pt x="250303" y="62948"/>
                    </a:lnTo>
                    <a:lnTo>
                      <a:pt x="253626" y="62798"/>
                    </a:lnTo>
                    <a:lnTo>
                      <a:pt x="256862" y="62798"/>
                    </a:lnTo>
                    <a:lnTo>
                      <a:pt x="258691" y="63260"/>
                    </a:lnTo>
                    <a:close/>
                  </a:path>
                  <a:path w="336550" h="222885">
                    <a:moveTo>
                      <a:pt x="247452" y="222332"/>
                    </a:moveTo>
                    <a:lnTo>
                      <a:pt x="79024" y="222332"/>
                    </a:lnTo>
                    <a:lnTo>
                      <a:pt x="54672" y="217615"/>
                    </a:lnTo>
                    <a:lnTo>
                      <a:pt x="25855" y="202485"/>
                    </a:lnTo>
                    <a:lnTo>
                      <a:pt x="3866" y="175473"/>
                    </a:lnTo>
                    <a:lnTo>
                      <a:pt x="0" y="135109"/>
                    </a:lnTo>
                    <a:lnTo>
                      <a:pt x="13774" y="105555"/>
                    </a:lnTo>
                    <a:lnTo>
                      <a:pt x="36009" y="89387"/>
                    </a:lnTo>
                    <a:lnTo>
                      <a:pt x="59342" y="82613"/>
                    </a:lnTo>
                    <a:lnTo>
                      <a:pt x="76408" y="81243"/>
                    </a:lnTo>
                    <a:lnTo>
                      <a:pt x="79112" y="81243"/>
                    </a:lnTo>
                    <a:lnTo>
                      <a:pt x="80684" y="81360"/>
                    </a:lnTo>
                    <a:lnTo>
                      <a:pt x="307212" y="81360"/>
                    </a:lnTo>
                    <a:lnTo>
                      <a:pt x="314672" y="88899"/>
                    </a:lnTo>
                    <a:lnTo>
                      <a:pt x="98944" y="88899"/>
                    </a:lnTo>
                    <a:lnTo>
                      <a:pt x="95780" y="93760"/>
                    </a:lnTo>
                    <a:lnTo>
                      <a:pt x="95780" y="117362"/>
                    </a:lnTo>
                    <a:lnTo>
                      <a:pt x="98944" y="118965"/>
                    </a:lnTo>
                    <a:lnTo>
                      <a:pt x="331427" y="118965"/>
                    </a:lnTo>
                    <a:lnTo>
                      <a:pt x="333334" y="125877"/>
                    </a:lnTo>
                    <a:lnTo>
                      <a:pt x="98944" y="125877"/>
                    </a:lnTo>
                    <a:lnTo>
                      <a:pt x="95780" y="128693"/>
                    </a:lnTo>
                    <a:lnTo>
                      <a:pt x="95780" y="152556"/>
                    </a:lnTo>
                    <a:lnTo>
                      <a:pt x="98944" y="156197"/>
                    </a:lnTo>
                    <a:lnTo>
                      <a:pt x="331866" y="156197"/>
                    </a:lnTo>
                    <a:lnTo>
                      <a:pt x="330309" y="163066"/>
                    </a:lnTo>
                    <a:lnTo>
                      <a:pt x="98944" y="163066"/>
                    </a:lnTo>
                    <a:lnTo>
                      <a:pt x="95780" y="165883"/>
                    </a:lnTo>
                    <a:lnTo>
                      <a:pt x="95780" y="189746"/>
                    </a:lnTo>
                    <a:lnTo>
                      <a:pt x="98944" y="193387"/>
                    </a:lnTo>
                    <a:lnTo>
                      <a:pt x="311873" y="193387"/>
                    </a:lnTo>
                    <a:lnTo>
                      <a:pt x="305210" y="201635"/>
                    </a:lnTo>
                    <a:lnTo>
                      <a:pt x="279363" y="216142"/>
                    </a:lnTo>
                    <a:lnTo>
                      <a:pt x="257683" y="221534"/>
                    </a:lnTo>
                    <a:lnTo>
                      <a:pt x="247452" y="222332"/>
                    </a:lnTo>
                    <a:close/>
                  </a:path>
                  <a:path w="336550" h="222885">
                    <a:moveTo>
                      <a:pt x="331427" y="118965"/>
                    </a:moveTo>
                    <a:lnTo>
                      <a:pt x="224589" y="118965"/>
                    </a:lnTo>
                    <a:lnTo>
                      <a:pt x="231044" y="117362"/>
                    </a:lnTo>
                    <a:lnTo>
                      <a:pt x="231043" y="93760"/>
                    </a:lnTo>
                    <a:lnTo>
                      <a:pt x="224589" y="88899"/>
                    </a:lnTo>
                    <a:lnTo>
                      <a:pt x="314672" y="88899"/>
                    </a:lnTo>
                    <a:lnTo>
                      <a:pt x="326404" y="100754"/>
                    </a:lnTo>
                    <a:lnTo>
                      <a:pt x="331427" y="118965"/>
                    </a:lnTo>
                    <a:close/>
                  </a:path>
                  <a:path w="336550" h="222885">
                    <a:moveTo>
                      <a:pt x="331866" y="156197"/>
                    </a:moveTo>
                    <a:lnTo>
                      <a:pt x="224589" y="156197"/>
                    </a:lnTo>
                    <a:lnTo>
                      <a:pt x="231044" y="152556"/>
                    </a:lnTo>
                    <a:lnTo>
                      <a:pt x="231039" y="128693"/>
                    </a:lnTo>
                    <a:lnTo>
                      <a:pt x="224589" y="125877"/>
                    </a:lnTo>
                    <a:lnTo>
                      <a:pt x="333334" y="125877"/>
                    </a:lnTo>
                    <a:lnTo>
                      <a:pt x="336301" y="136631"/>
                    </a:lnTo>
                    <a:lnTo>
                      <a:pt x="331866" y="156197"/>
                    </a:lnTo>
                    <a:close/>
                  </a:path>
                  <a:path w="336550" h="222885">
                    <a:moveTo>
                      <a:pt x="311873" y="193387"/>
                    </a:moveTo>
                    <a:lnTo>
                      <a:pt x="224589" y="193387"/>
                    </a:lnTo>
                    <a:lnTo>
                      <a:pt x="231044" y="189746"/>
                    </a:lnTo>
                    <a:lnTo>
                      <a:pt x="231039" y="165883"/>
                    </a:lnTo>
                    <a:lnTo>
                      <a:pt x="224589" y="163066"/>
                    </a:lnTo>
                    <a:lnTo>
                      <a:pt x="330309" y="163066"/>
                    </a:lnTo>
                    <a:lnTo>
                      <a:pt x="327947" y="173489"/>
                    </a:lnTo>
                    <a:lnTo>
                      <a:pt x="311873" y="193387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1" name="object 103">
                <a:extLst>
                  <a:ext uri="{FF2B5EF4-FFF2-40B4-BE49-F238E27FC236}">
                    <a16:creationId xmlns:a16="http://schemas.microsoft.com/office/drawing/2014/main" id="{DE386D6D-2E69-4668-AA4D-DFF0C9F100D9}"/>
                  </a:ext>
                </a:extLst>
              </p:cNvPr>
              <p:cNvSpPr/>
              <p:nvPr/>
            </p:nvSpPr>
            <p:spPr>
              <a:xfrm>
                <a:off x="4122197" y="3357321"/>
                <a:ext cx="1714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5875">
                    <a:moveTo>
                      <a:pt x="12984" y="15610"/>
                    </a:moveTo>
                    <a:lnTo>
                      <a:pt x="3758" y="15610"/>
                    </a:lnTo>
                    <a:lnTo>
                      <a:pt x="0" y="12110"/>
                    </a:lnTo>
                    <a:lnTo>
                      <a:pt x="0" y="3502"/>
                    </a:lnTo>
                    <a:lnTo>
                      <a:pt x="3758" y="0"/>
                    </a:lnTo>
                    <a:lnTo>
                      <a:pt x="12984" y="0"/>
                    </a:lnTo>
                    <a:lnTo>
                      <a:pt x="16750" y="3502"/>
                    </a:lnTo>
                    <a:lnTo>
                      <a:pt x="16750" y="12110"/>
                    </a:lnTo>
                    <a:lnTo>
                      <a:pt x="12984" y="15610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2" name="object 104">
                <a:extLst>
                  <a:ext uri="{FF2B5EF4-FFF2-40B4-BE49-F238E27FC236}">
                    <a16:creationId xmlns:a16="http://schemas.microsoft.com/office/drawing/2014/main" id="{12D43C89-1AC6-4074-A960-D1C100AEC3CB}"/>
                  </a:ext>
                </a:extLst>
              </p:cNvPr>
              <p:cNvSpPr/>
              <p:nvPr/>
            </p:nvSpPr>
            <p:spPr>
              <a:xfrm>
                <a:off x="4122197" y="3322391"/>
                <a:ext cx="1714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5875">
                    <a:moveTo>
                      <a:pt x="12984" y="15345"/>
                    </a:moveTo>
                    <a:lnTo>
                      <a:pt x="3758" y="15345"/>
                    </a:lnTo>
                    <a:lnTo>
                      <a:pt x="0" y="11850"/>
                    </a:lnTo>
                    <a:lnTo>
                      <a:pt x="0" y="3245"/>
                    </a:lnTo>
                    <a:lnTo>
                      <a:pt x="3758" y="0"/>
                    </a:lnTo>
                    <a:lnTo>
                      <a:pt x="12984" y="0"/>
                    </a:lnTo>
                    <a:lnTo>
                      <a:pt x="16749" y="3245"/>
                    </a:lnTo>
                    <a:lnTo>
                      <a:pt x="16750" y="11850"/>
                    </a:lnTo>
                    <a:lnTo>
                      <a:pt x="12984" y="15345"/>
                    </a:lnTo>
                    <a:close/>
                  </a:path>
                </a:pathLst>
              </a:custGeom>
              <a:solidFill>
                <a:srgbClr val="33CCFF"/>
              </a:solidFill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10" name="object 132">
              <a:extLst>
                <a:ext uri="{FF2B5EF4-FFF2-40B4-BE49-F238E27FC236}">
                  <a16:creationId xmlns:a16="http://schemas.microsoft.com/office/drawing/2014/main" id="{CEEE25A3-3E30-491E-9514-378714411D4B}"/>
                </a:ext>
              </a:extLst>
            </p:cNvPr>
            <p:cNvSpPr/>
            <p:nvPr/>
          </p:nvSpPr>
          <p:spPr>
            <a:xfrm>
              <a:off x="4142526" y="2866316"/>
              <a:ext cx="0" cy="1255985"/>
            </a:xfrm>
            <a:custGeom>
              <a:avLst/>
              <a:gdLst/>
              <a:ahLst/>
              <a:cxnLst/>
              <a:rect l="l" t="t" r="r" b="b"/>
              <a:pathLst>
                <a:path h="1495425">
                  <a:moveTo>
                    <a:pt x="0" y="0"/>
                  </a:moveTo>
                  <a:lnTo>
                    <a:pt x="0" y="747575"/>
                  </a:lnTo>
                  <a:lnTo>
                    <a:pt x="0" y="1495151"/>
                  </a:lnTo>
                </a:path>
              </a:pathLst>
            </a:custGeom>
            <a:ln w="19046">
              <a:solidFill>
                <a:srgbClr val="CECEC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EC2FB336-AABF-4C8E-892D-F5719EA91C60}"/>
                </a:ext>
              </a:extLst>
            </p:cNvPr>
            <p:cNvGrpSpPr/>
            <p:nvPr/>
          </p:nvGrpSpPr>
          <p:grpSpPr>
            <a:xfrm>
              <a:off x="770997" y="2842520"/>
              <a:ext cx="6499632" cy="1266995"/>
              <a:chOff x="694796" y="2437336"/>
              <a:chExt cx="6499632" cy="1266995"/>
            </a:xfrm>
          </p:grpSpPr>
          <p:sp>
            <p:nvSpPr>
              <p:cNvPr id="356" name="object 34">
                <a:extLst>
                  <a:ext uri="{FF2B5EF4-FFF2-40B4-BE49-F238E27FC236}">
                    <a16:creationId xmlns:a16="http://schemas.microsoft.com/office/drawing/2014/main" id="{C55E7FF1-BD0F-4A04-BFD1-136B2E76E753}"/>
                  </a:ext>
                </a:extLst>
              </p:cNvPr>
              <p:cNvSpPr/>
              <p:nvPr/>
            </p:nvSpPr>
            <p:spPr>
              <a:xfrm>
                <a:off x="3326417" y="2437336"/>
                <a:ext cx="2094505" cy="1266994"/>
              </a:xfrm>
              <a:custGeom>
                <a:avLst/>
                <a:gdLst/>
                <a:ahLst/>
                <a:cxnLst/>
                <a:rect l="l" t="t" r="r" b="b"/>
                <a:pathLst>
                  <a:path w="2743200" h="1581150">
                    <a:moveTo>
                      <a:pt x="0" y="0"/>
                    </a:moveTo>
                    <a:lnTo>
                      <a:pt x="2742698" y="0"/>
                    </a:lnTo>
                    <a:lnTo>
                      <a:pt x="2742698" y="1580860"/>
                    </a:lnTo>
                    <a:lnTo>
                      <a:pt x="0" y="1580860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57" name="组合 356">
                <a:extLst>
                  <a:ext uri="{FF2B5EF4-FFF2-40B4-BE49-F238E27FC236}">
                    <a16:creationId xmlns:a16="http://schemas.microsoft.com/office/drawing/2014/main" id="{82618049-1A56-4B59-8B84-B5210B1D765A}"/>
                  </a:ext>
                </a:extLst>
              </p:cNvPr>
              <p:cNvGrpSpPr/>
              <p:nvPr/>
            </p:nvGrpSpPr>
            <p:grpSpPr>
              <a:xfrm>
                <a:off x="694796" y="2452578"/>
                <a:ext cx="2540492" cy="1244843"/>
                <a:chOff x="694796" y="2604978"/>
                <a:chExt cx="2540492" cy="1581150"/>
              </a:xfrm>
            </p:grpSpPr>
            <p:sp>
              <p:nvSpPr>
                <p:cNvPr id="369" name="object 31">
                  <a:extLst>
                    <a:ext uri="{FF2B5EF4-FFF2-40B4-BE49-F238E27FC236}">
                      <a16:creationId xmlns:a16="http://schemas.microsoft.com/office/drawing/2014/main" id="{45D137E3-F776-47E0-8B36-02FEDA1EF3D9}"/>
                    </a:ext>
                  </a:extLst>
                </p:cNvPr>
                <p:cNvSpPr/>
                <p:nvPr/>
              </p:nvSpPr>
              <p:spPr>
                <a:xfrm>
                  <a:off x="778935" y="2604978"/>
                  <a:ext cx="2456353" cy="158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5104" h="1581150">
                      <a:moveTo>
                        <a:pt x="0" y="0"/>
                      </a:moveTo>
                      <a:lnTo>
                        <a:pt x="2744647" y="0"/>
                      </a:lnTo>
                      <a:lnTo>
                        <a:pt x="2744647" y="1580860"/>
                      </a:lnTo>
                      <a:lnTo>
                        <a:pt x="0" y="15808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3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70" name="组合 369">
                  <a:extLst>
                    <a:ext uri="{FF2B5EF4-FFF2-40B4-BE49-F238E27FC236}">
                      <a16:creationId xmlns:a16="http://schemas.microsoft.com/office/drawing/2014/main" id="{A9ECDE39-A0CC-45A7-A402-D548AA20A557}"/>
                    </a:ext>
                  </a:extLst>
                </p:cNvPr>
                <p:cNvGrpSpPr/>
                <p:nvPr/>
              </p:nvGrpSpPr>
              <p:grpSpPr>
                <a:xfrm>
                  <a:off x="694796" y="3017325"/>
                  <a:ext cx="873760" cy="725417"/>
                  <a:chOff x="783696" y="3140157"/>
                  <a:chExt cx="873760" cy="725417"/>
                </a:xfrm>
              </p:grpSpPr>
              <p:sp>
                <p:nvSpPr>
                  <p:cNvPr id="384" name="object 49">
                    <a:extLst>
                      <a:ext uri="{FF2B5EF4-FFF2-40B4-BE49-F238E27FC236}">
                        <a16:creationId xmlns:a16="http://schemas.microsoft.com/office/drawing/2014/main" id="{F80D7C09-7E9E-4F45-8759-8C635F9EA48F}"/>
                      </a:ext>
                    </a:extLst>
                  </p:cNvPr>
                  <p:cNvSpPr txBox="1"/>
                  <p:nvPr/>
                </p:nvSpPr>
                <p:spPr>
                  <a:xfrm>
                    <a:off x="783696" y="3669297"/>
                    <a:ext cx="87376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 marL="138430"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数据库服务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5" name="object 98">
                    <a:extLst>
                      <a:ext uri="{FF2B5EF4-FFF2-40B4-BE49-F238E27FC236}">
                        <a16:creationId xmlns:a16="http://schemas.microsoft.com/office/drawing/2014/main" id="{EDD99B21-2F2F-4769-8A9E-4391139D5B0D}"/>
                      </a:ext>
                    </a:extLst>
                  </p:cNvPr>
                  <p:cNvSpPr/>
                  <p:nvPr/>
                </p:nvSpPr>
                <p:spPr>
                  <a:xfrm>
                    <a:off x="1005524" y="3140157"/>
                    <a:ext cx="468630" cy="468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630" h="468629">
                        <a:moveTo>
                          <a:pt x="236432" y="468164"/>
                        </a:moveTo>
                        <a:lnTo>
                          <a:pt x="196149" y="467477"/>
                        </a:lnTo>
                        <a:lnTo>
                          <a:pt x="157825" y="465479"/>
                        </a:lnTo>
                        <a:lnTo>
                          <a:pt x="92091" y="457903"/>
                        </a:lnTo>
                        <a:lnTo>
                          <a:pt x="32791" y="434886"/>
                        </a:lnTo>
                        <a:lnTo>
                          <a:pt x="9835" y="376322"/>
                        </a:lnTo>
                        <a:lnTo>
                          <a:pt x="4314" y="334002"/>
                        </a:lnTo>
                        <a:lnTo>
                          <a:pt x="1037" y="285728"/>
                        </a:lnTo>
                        <a:lnTo>
                          <a:pt x="0" y="234468"/>
                        </a:lnTo>
                        <a:lnTo>
                          <a:pt x="1175" y="184027"/>
                        </a:lnTo>
                        <a:lnTo>
                          <a:pt x="4624" y="134693"/>
                        </a:lnTo>
                        <a:lnTo>
                          <a:pt x="10277" y="92116"/>
                        </a:lnTo>
                        <a:lnTo>
                          <a:pt x="33274" y="32842"/>
                        </a:lnTo>
                        <a:lnTo>
                          <a:pt x="91845" y="9859"/>
                        </a:lnTo>
                        <a:lnTo>
                          <a:pt x="155477" y="2547"/>
                        </a:lnTo>
                        <a:lnTo>
                          <a:pt x="232067" y="0"/>
                        </a:lnTo>
                        <a:lnTo>
                          <a:pt x="272259" y="684"/>
                        </a:lnTo>
                        <a:lnTo>
                          <a:pt x="310501" y="2679"/>
                        </a:lnTo>
                        <a:lnTo>
                          <a:pt x="345531" y="5894"/>
                        </a:lnTo>
                        <a:lnTo>
                          <a:pt x="376084" y="10240"/>
                        </a:lnTo>
                        <a:lnTo>
                          <a:pt x="392820" y="14393"/>
                        </a:lnTo>
                        <a:lnTo>
                          <a:pt x="232068" y="14393"/>
                        </a:lnTo>
                        <a:lnTo>
                          <a:pt x="193197" y="15026"/>
                        </a:lnTo>
                        <a:lnTo>
                          <a:pt x="123471" y="19911"/>
                        </a:lnTo>
                        <a:lnTo>
                          <a:pt x="62928" y="31480"/>
                        </a:lnTo>
                        <a:lnTo>
                          <a:pt x="31984" y="62737"/>
                        </a:lnTo>
                        <a:lnTo>
                          <a:pt x="18902" y="136435"/>
                        </a:lnTo>
                        <a:lnTo>
                          <a:pt x="15532" y="184027"/>
                        </a:lnTo>
                        <a:lnTo>
                          <a:pt x="14354" y="234468"/>
                        </a:lnTo>
                        <a:lnTo>
                          <a:pt x="15359" y="284152"/>
                        </a:lnTo>
                        <a:lnTo>
                          <a:pt x="18593" y="332293"/>
                        </a:lnTo>
                        <a:lnTo>
                          <a:pt x="24018" y="373877"/>
                        </a:lnTo>
                        <a:lnTo>
                          <a:pt x="42995" y="424688"/>
                        </a:lnTo>
                        <a:lnTo>
                          <a:pt x="94572" y="443735"/>
                        </a:lnTo>
                        <a:lnTo>
                          <a:pt x="159069" y="451146"/>
                        </a:lnTo>
                        <a:lnTo>
                          <a:pt x="236426" y="453771"/>
                        </a:lnTo>
                        <a:lnTo>
                          <a:pt x="394776" y="453771"/>
                        </a:lnTo>
                        <a:lnTo>
                          <a:pt x="376366" y="458353"/>
                        </a:lnTo>
                        <a:lnTo>
                          <a:pt x="346650" y="462554"/>
                        </a:lnTo>
                        <a:lnTo>
                          <a:pt x="312849" y="465630"/>
                        </a:lnTo>
                        <a:lnTo>
                          <a:pt x="275823" y="467520"/>
                        </a:lnTo>
                        <a:lnTo>
                          <a:pt x="236432" y="468164"/>
                        </a:lnTo>
                        <a:close/>
                      </a:path>
                      <a:path w="468630" h="468629">
                        <a:moveTo>
                          <a:pt x="394776" y="453771"/>
                        </a:moveTo>
                        <a:lnTo>
                          <a:pt x="236426" y="453771"/>
                        </a:lnTo>
                        <a:lnTo>
                          <a:pt x="275218" y="453143"/>
                        </a:lnTo>
                        <a:lnTo>
                          <a:pt x="311619" y="451297"/>
                        </a:lnTo>
                        <a:lnTo>
                          <a:pt x="373907" y="444183"/>
                        </a:lnTo>
                        <a:lnTo>
                          <a:pt x="424744" y="425173"/>
                        </a:lnTo>
                        <a:lnTo>
                          <a:pt x="443765" y="373608"/>
                        </a:lnTo>
                        <a:lnTo>
                          <a:pt x="449320" y="331753"/>
                        </a:lnTo>
                        <a:lnTo>
                          <a:pt x="452686" y="284152"/>
                        </a:lnTo>
                        <a:lnTo>
                          <a:pt x="453857" y="233704"/>
                        </a:lnTo>
                        <a:lnTo>
                          <a:pt x="452846" y="184027"/>
                        </a:lnTo>
                        <a:lnTo>
                          <a:pt x="449605" y="135868"/>
                        </a:lnTo>
                        <a:lnTo>
                          <a:pt x="444173" y="94280"/>
                        </a:lnTo>
                        <a:lnTo>
                          <a:pt x="425164" y="43456"/>
                        </a:lnTo>
                        <a:lnTo>
                          <a:pt x="373611" y="24421"/>
                        </a:lnTo>
                        <a:lnTo>
                          <a:pt x="309255" y="17017"/>
                        </a:lnTo>
                        <a:lnTo>
                          <a:pt x="232068" y="14393"/>
                        </a:lnTo>
                        <a:lnTo>
                          <a:pt x="392820" y="14393"/>
                        </a:lnTo>
                        <a:lnTo>
                          <a:pt x="435366" y="33254"/>
                        </a:lnTo>
                        <a:lnTo>
                          <a:pt x="458340" y="91821"/>
                        </a:lnTo>
                        <a:lnTo>
                          <a:pt x="463872" y="134149"/>
                        </a:lnTo>
                        <a:lnTo>
                          <a:pt x="467159" y="182432"/>
                        </a:lnTo>
                        <a:lnTo>
                          <a:pt x="468204" y="233704"/>
                        </a:lnTo>
                        <a:lnTo>
                          <a:pt x="467033" y="284152"/>
                        </a:lnTo>
                        <a:lnTo>
                          <a:pt x="463587" y="333497"/>
                        </a:lnTo>
                        <a:lnTo>
                          <a:pt x="457933" y="376083"/>
                        </a:lnTo>
                        <a:lnTo>
                          <a:pt x="434944" y="435366"/>
                        </a:lnTo>
                        <a:lnTo>
                          <a:pt x="411996" y="449485"/>
                        </a:lnTo>
                        <a:lnTo>
                          <a:pt x="394776" y="453771"/>
                        </a:lnTo>
                        <a:close/>
                      </a:path>
                    </a:pathLst>
                  </a:custGeom>
                  <a:solidFill>
                    <a:srgbClr val="4AEBBB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6" name="object 99">
                    <a:extLst>
                      <a:ext uri="{FF2B5EF4-FFF2-40B4-BE49-F238E27FC236}">
                        <a16:creationId xmlns:a16="http://schemas.microsoft.com/office/drawing/2014/main" id="{BC20E271-9CF4-4742-9898-A668659E14D8}"/>
                      </a:ext>
                    </a:extLst>
                  </p:cNvPr>
                  <p:cNvSpPr/>
                  <p:nvPr/>
                </p:nvSpPr>
                <p:spPr>
                  <a:xfrm>
                    <a:off x="1088963" y="3220722"/>
                    <a:ext cx="301353" cy="306816"/>
                  </a:xfrm>
                  <a:prstGeom prst="rect">
                    <a:avLst/>
                  </a:prstGeom>
                  <a:blipFill>
                    <a:blip r:embed="rId7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71" name="object 135">
                  <a:extLst>
                    <a:ext uri="{FF2B5EF4-FFF2-40B4-BE49-F238E27FC236}">
                      <a16:creationId xmlns:a16="http://schemas.microsoft.com/office/drawing/2014/main" id="{B263DA6E-E8A7-4E76-8DC7-4FF65A462FCE}"/>
                    </a:ext>
                  </a:extLst>
                </p:cNvPr>
                <p:cNvSpPr/>
                <p:nvPr/>
              </p:nvSpPr>
              <p:spPr>
                <a:xfrm>
                  <a:off x="1501447" y="2633548"/>
                  <a:ext cx="0" cy="150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504950">
                      <a:moveTo>
                        <a:pt x="0" y="0"/>
                      </a:moveTo>
                      <a:lnTo>
                        <a:pt x="0" y="752337"/>
                      </a:lnTo>
                      <a:lnTo>
                        <a:pt x="0" y="1504674"/>
                      </a:lnTo>
                    </a:path>
                  </a:pathLst>
                </a:custGeom>
                <a:ln w="19046">
                  <a:solidFill>
                    <a:srgbClr val="CECECE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372" name="组合 371">
                  <a:extLst>
                    <a:ext uri="{FF2B5EF4-FFF2-40B4-BE49-F238E27FC236}">
                      <a16:creationId xmlns:a16="http://schemas.microsoft.com/office/drawing/2014/main" id="{15D2D9C2-2522-4568-A17B-1EFE7F0553C9}"/>
                    </a:ext>
                  </a:extLst>
                </p:cNvPr>
                <p:cNvGrpSpPr/>
                <p:nvPr/>
              </p:nvGrpSpPr>
              <p:grpSpPr>
                <a:xfrm>
                  <a:off x="1678676" y="2738304"/>
                  <a:ext cx="1465575" cy="1366321"/>
                  <a:chOff x="1818376" y="2861136"/>
                  <a:chExt cx="1465575" cy="1366321"/>
                </a:xfrm>
              </p:grpSpPr>
              <p:sp>
                <p:nvSpPr>
                  <p:cNvPr id="373" name="object 66">
                    <a:extLst>
                      <a:ext uri="{FF2B5EF4-FFF2-40B4-BE49-F238E27FC236}">
                        <a16:creationId xmlns:a16="http://schemas.microsoft.com/office/drawing/2014/main" id="{FEEA9CB7-D392-4C5F-9108-A6DF1E583311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931" y="3250273"/>
                    <a:ext cx="50800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主数据库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4" name="object 67">
                    <a:extLst>
                      <a:ext uri="{FF2B5EF4-FFF2-40B4-BE49-F238E27FC236}">
                        <a16:creationId xmlns:a16="http://schemas.microsoft.com/office/drawing/2014/main" id="{4B9C89CA-2070-402A-AF8C-46113AE57050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162" y="3250273"/>
                    <a:ext cx="50800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从数据库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5" name="object 73">
                    <a:extLst>
                      <a:ext uri="{FF2B5EF4-FFF2-40B4-BE49-F238E27FC236}">
                        <a16:creationId xmlns:a16="http://schemas.microsoft.com/office/drawing/2014/main" id="{43FEF5AC-1843-4F1A-B0F4-340254C93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818376" y="4031180"/>
                    <a:ext cx="50800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数据备份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6" name="object 74">
                    <a:extLst>
                      <a:ext uri="{FF2B5EF4-FFF2-40B4-BE49-F238E27FC236}">
                        <a16:creationId xmlns:a16="http://schemas.microsoft.com/office/drawing/2014/main" id="{525011D2-13DB-4566-9B06-87872967D51D}"/>
                      </a:ext>
                    </a:extLst>
                  </p:cNvPr>
                  <p:cNvSpPr txBox="1"/>
                  <p:nvPr/>
                </p:nvSpPr>
                <p:spPr>
                  <a:xfrm>
                    <a:off x="2775951" y="4031180"/>
                    <a:ext cx="508000" cy="196277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数据备份</a:t>
                    </a:r>
                    <a:endParaRPr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7" name="object 133">
                    <a:extLst>
                      <a:ext uri="{FF2B5EF4-FFF2-40B4-BE49-F238E27FC236}">
                        <a16:creationId xmlns:a16="http://schemas.microsoft.com/office/drawing/2014/main" id="{52C2642B-9975-40F4-B0F3-825C3B68282F}"/>
                      </a:ext>
                    </a:extLst>
                  </p:cNvPr>
                  <p:cNvSpPr/>
                  <p:nvPr/>
                </p:nvSpPr>
                <p:spPr>
                  <a:xfrm>
                    <a:off x="1951270" y="2861146"/>
                    <a:ext cx="285750" cy="33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50" h="333375">
                        <a:moveTo>
                          <a:pt x="132223" y="333303"/>
                        </a:moveTo>
                        <a:lnTo>
                          <a:pt x="93701" y="330400"/>
                        </a:lnTo>
                        <a:lnTo>
                          <a:pt x="46162" y="319815"/>
                        </a:lnTo>
                        <a:lnTo>
                          <a:pt x="11648" y="302733"/>
                        </a:lnTo>
                        <a:lnTo>
                          <a:pt x="0" y="288662"/>
                        </a:lnTo>
                        <a:lnTo>
                          <a:pt x="0" y="43842"/>
                        </a:lnTo>
                        <a:lnTo>
                          <a:pt x="44808" y="13622"/>
                        </a:lnTo>
                        <a:lnTo>
                          <a:pt x="89207" y="3543"/>
                        </a:lnTo>
                        <a:lnTo>
                          <a:pt x="143987" y="0"/>
                        </a:lnTo>
                        <a:lnTo>
                          <a:pt x="162551" y="355"/>
                        </a:lnTo>
                        <a:lnTo>
                          <a:pt x="203617" y="4942"/>
                        </a:lnTo>
                        <a:lnTo>
                          <a:pt x="248624" y="17102"/>
                        </a:lnTo>
                        <a:lnTo>
                          <a:pt x="250753" y="18121"/>
                        </a:lnTo>
                        <a:lnTo>
                          <a:pt x="136714" y="18121"/>
                        </a:lnTo>
                        <a:lnTo>
                          <a:pt x="118746" y="18716"/>
                        </a:lnTo>
                        <a:lnTo>
                          <a:pt x="69658" y="26193"/>
                        </a:lnTo>
                        <a:lnTo>
                          <a:pt x="40890" y="44841"/>
                        </a:lnTo>
                        <a:lnTo>
                          <a:pt x="47183" y="54338"/>
                        </a:lnTo>
                        <a:lnTo>
                          <a:pt x="95107" y="68981"/>
                        </a:lnTo>
                        <a:lnTo>
                          <a:pt x="145556" y="72180"/>
                        </a:lnTo>
                        <a:lnTo>
                          <a:pt x="285657" y="72180"/>
                        </a:lnTo>
                        <a:lnTo>
                          <a:pt x="285547" y="143674"/>
                        </a:lnTo>
                        <a:lnTo>
                          <a:pt x="144317" y="143674"/>
                        </a:lnTo>
                        <a:lnTo>
                          <a:pt x="141791" y="144008"/>
                        </a:lnTo>
                        <a:lnTo>
                          <a:pt x="82561" y="144008"/>
                        </a:lnTo>
                        <a:lnTo>
                          <a:pt x="45234" y="158657"/>
                        </a:lnTo>
                        <a:lnTo>
                          <a:pt x="44313" y="165274"/>
                        </a:lnTo>
                        <a:lnTo>
                          <a:pt x="45416" y="171428"/>
                        </a:lnTo>
                        <a:lnTo>
                          <a:pt x="48782" y="176581"/>
                        </a:lnTo>
                        <a:lnTo>
                          <a:pt x="54670" y="180994"/>
                        </a:lnTo>
                        <a:lnTo>
                          <a:pt x="63334" y="184931"/>
                        </a:lnTo>
                        <a:lnTo>
                          <a:pt x="71309" y="187913"/>
                        </a:lnTo>
                        <a:lnTo>
                          <a:pt x="74506" y="190180"/>
                        </a:lnTo>
                        <a:lnTo>
                          <a:pt x="74506" y="191461"/>
                        </a:lnTo>
                        <a:lnTo>
                          <a:pt x="45546" y="191461"/>
                        </a:lnTo>
                        <a:lnTo>
                          <a:pt x="45360" y="194351"/>
                        </a:lnTo>
                        <a:lnTo>
                          <a:pt x="70183" y="212357"/>
                        </a:lnTo>
                        <a:lnTo>
                          <a:pt x="139048" y="212357"/>
                        </a:lnTo>
                        <a:lnTo>
                          <a:pt x="140869" y="212626"/>
                        </a:lnTo>
                        <a:lnTo>
                          <a:pt x="141505" y="212938"/>
                        </a:lnTo>
                        <a:lnTo>
                          <a:pt x="146593" y="217797"/>
                        </a:lnTo>
                        <a:lnTo>
                          <a:pt x="150497" y="221420"/>
                        </a:lnTo>
                        <a:lnTo>
                          <a:pt x="158547" y="228775"/>
                        </a:lnTo>
                        <a:lnTo>
                          <a:pt x="285416" y="228775"/>
                        </a:lnTo>
                        <a:lnTo>
                          <a:pt x="285321" y="289973"/>
                        </a:lnTo>
                        <a:lnTo>
                          <a:pt x="239363" y="320300"/>
                        </a:lnTo>
                        <a:lnTo>
                          <a:pt x="179728" y="331940"/>
                        </a:lnTo>
                        <a:lnTo>
                          <a:pt x="150048" y="333107"/>
                        </a:lnTo>
                        <a:lnTo>
                          <a:pt x="132223" y="333303"/>
                        </a:lnTo>
                        <a:close/>
                      </a:path>
                      <a:path w="285750" h="333375">
                        <a:moveTo>
                          <a:pt x="285657" y="72180"/>
                        </a:moveTo>
                        <a:lnTo>
                          <a:pt x="145556" y="72180"/>
                        </a:lnTo>
                        <a:lnTo>
                          <a:pt x="162130" y="71643"/>
                        </a:lnTo>
                        <a:lnTo>
                          <a:pt x="178405" y="70354"/>
                        </a:lnTo>
                        <a:lnTo>
                          <a:pt x="217701" y="63157"/>
                        </a:lnTo>
                        <a:lnTo>
                          <a:pt x="244577" y="45268"/>
                        </a:lnTo>
                        <a:lnTo>
                          <a:pt x="244532" y="44412"/>
                        </a:lnTo>
                        <a:lnTo>
                          <a:pt x="198489" y="22419"/>
                        </a:lnTo>
                        <a:lnTo>
                          <a:pt x="154838" y="18177"/>
                        </a:lnTo>
                        <a:lnTo>
                          <a:pt x="136714" y="18121"/>
                        </a:lnTo>
                        <a:lnTo>
                          <a:pt x="250753" y="18121"/>
                        </a:lnTo>
                        <a:lnTo>
                          <a:pt x="265508" y="25186"/>
                        </a:lnTo>
                        <a:lnTo>
                          <a:pt x="273061" y="29646"/>
                        </a:lnTo>
                        <a:lnTo>
                          <a:pt x="280825" y="36773"/>
                        </a:lnTo>
                        <a:lnTo>
                          <a:pt x="285697" y="45895"/>
                        </a:lnTo>
                        <a:lnTo>
                          <a:pt x="285657" y="72180"/>
                        </a:lnTo>
                        <a:close/>
                      </a:path>
                      <a:path w="285750" h="333375">
                        <a:moveTo>
                          <a:pt x="285416" y="228775"/>
                        </a:moveTo>
                        <a:lnTo>
                          <a:pt x="158547" y="228775"/>
                        </a:lnTo>
                        <a:lnTo>
                          <a:pt x="179994" y="228770"/>
                        </a:lnTo>
                        <a:lnTo>
                          <a:pt x="186104" y="228507"/>
                        </a:lnTo>
                        <a:lnTo>
                          <a:pt x="185828" y="227893"/>
                        </a:lnTo>
                        <a:lnTo>
                          <a:pt x="180480" y="223727"/>
                        </a:lnTo>
                        <a:lnTo>
                          <a:pt x="162226" y="210087"/>
                        </a:lnTo>
                        <a:lnTo>
                          <a:pt x="161554" y="209526"/>
                        </a:lnTo>
                        <a:lnTo>
                          <a:pt x="162732" y="208565"/>
                        </a:lnTo>
                        <a:lnTo>
                          <a:pt x="166291" y="206741"/>
                        </a:lnTo>
                        <a:lnTo>
                          <a:pt x="169708" y="204188"/>
                        </a:lnTo>
                        <a:lnTo>
                          <a:pt x="182267" y="178239"/>
                        </a:lnTo>
                        <a:lnTo>
                          <a:pt x="182267" y="176581"/>
                        </a:lnTo>
                        <a:lnTo>
                          <a:pt x="159777" y="145815"/>
                        </a:lnTo>
                        <a:lnTo>
                          <a:pt x="144317" y="143674"/>
                        </a:lnTo>
                        <a:lnTo>
                          <a:pt x="285547" y="143674"/>
                        </a:lnTo>
                        <a:lnTo>
                          <a:pt x="285546" y="144323"/>
                        </a:lnTo>
                        <a:lnTo>
                          <a:pt x="193582" y="144323"/>
                        </a:lnTo>
                        <a:lnTo>
                          <a:pt x="193582" y="211091"/>
                        </a:lnTo>
                        <a:lnTo>
                          <a:pt x="285443" y="211091"/>
                        </a:lnTo>
                        <a:lnTo>
                          <a:pt x="285416" y="228775"/>
                        </a:lnTo>
                        <a:close/>
                      </a:path>
                      <a:path w="285750" h="333375">
                        <a:moveTo>
                          <a:pt x="110055" y="162507"/>
                        </a:moveTo>
                        <a:lnTo>
                          <a:pt x="96219" y="162507"/>
                        </a:lnTo>
                        <a:lnTo>
                          <a:pt x="96219" y="145815"/>
                        </a:lnTo>
                        <a:lnTo>
                          <a:pt x="88646" y="144345"/>
                        </a:lnTo>
                        <a:lnTo>
                          <a:pt x="82561" y="144008"/>
                        </a:lnTo>
                        <a:lnTo>
                          <a:pt x="141791" y="144008"/>
                        </a:lnTo>
                        <a:lnTo>
                          <a:pt x="131353" y="145385"/>
                        </a:lnTo>
                        <a:lnTo>
                          <a:pt x="120502" y="150293"/>
                        </a:lnTo>
                        <a:lnTo>
                          <a:pt x="112264" y="158065"/>
                        </a:lnTo>
                        <a:lnTo>
                          <a:pt x="110055" y="162507"/>
                        </a:lnTo>
                        <a:close/>
                      </a:path>
                      <a:path w="285750" h="333375">
                        <a:moveTo>
                          <a:pt x="285443" y="211091"/>
                        </a:moveTo>
                        <a:lnTo>
                          <a:pt x="243013" y="211091"/>
                        </a:lnTo>
                        <a:lnTo>
                          <a:pt x="243003" y="196035"/>
                        </a:lnTo>
                        <a:lnTo>
                          <a:pt x="216794" y="196035"/>
                        </a:lnTo>
                        <a:lnTo>
                          <a:pt x="216794" y="144323"/>
                        </a:lnTo>
                        <a:lnTo>
                          <a:pt x="285546" y="144323"/>
                        </a:lnTo>
                        <a:lnTo>
                          <a:pt x="285443" y="211091"/>
                        </a:lnTo>
                        <a:close/>
                      </a:path>
                      <a:path w="285750" h="333375">
                        <a:moveTo>
                          <a:pt x="139048" y="212357"/>
                        </a:moveTo>
                        <a:lnTo>
                          <a:pt x="70183" y="212357"/>
                        </a:lnTo>
                        <a:lnTo>
                          <a:pt x="77238" y="211798"/>
                        </a:lnTo>
                        <a:lnTo>
                          <a:pt x="86907" y="209088"/>
                        </a:lnTo>
                        <a:lnTo>
                          <a:pt x="94041" y="204682"/>
                        </a:lnTo>
                        <a:lnTo>
                          <a:pt x="98456" y="198742"/>
                        </a:lnTo>
                        <a:lnTo>
                          <a:pt x="99923" y="191654"/>
                        </a:lnTo>
                        <a:lnTo>
                          <a:pt x="99927" y="191182"/>
                        </a:lnTo>
                        <a:lnTo>
                          <a:pt x="98909" y="185062"/>
                        </a:lnTo>
                        <a:lnTo>
                          <a:pt x="95475" y="179768"/>
                        </a:lnTo>
                        <a:lnTo>
                          <a:pt x="89286" y="175161"/>
                        </a:lnTo>
                        <a:lnTo>
                          <a:pt x="79960" y="170848"/>
                        </a:lnTo>
                        <a:lnTo>
                          <a:pt x="71559" y="167568"/>
                        </a:lnTo>
                        <a:lnTo>
                          <a:pt x="68512" y="165511"/>
                        </a:lnTo>
                        <a:lnTo>
                          <a:pt x="68512" y="161107"/>
                        </a:lnTo>
                        <a:lnTo>
                          <a:pt x="71399" y="158928"/>
                        </a:lnTo>
                        <a:lnTo>
                          <a:pt x="78045" y="157840"/>
                        </a:lnTo>
                        <a:lnTo>
                          <a:pt x="86756" y="159165"/>
                        </a:lnTo>
                        <a:lnTo>
                          <a:pt x="96219" y="162507"/>
                        </a:lnTo>
                        <a:lnTo>
                          <a:pt x="110055" y="162507"/>
                        </a:lnTo>
                        <a:lnTo>
                          <a:pt x="107141" y="168366"/>
                        </a:lnTo>
                        <a:lnTo>
                          <a:pt x="105577" y="173616"/>
                        </a:lnTo>
                        <a:lnTo>
                          <a:pt x="105587" y="184225"/>
                        </a:lnTo>
                        <a:lnTo>
                          <a:pt x="136187" y="211934"/>
                        </a:lnTo>
                        <a:lnTo>
                          <a:pt x="139048" y="212357"/>
                        </a:lnTo>
                        <a:close/>
                      </a:path>
                      <a:path w="285750" h="333375">
                        <a:moveTo>
                          <a:pt x="141796" y="195829"/>
                        </a:moveTo>
                        <a:lnTo>
                          <a:pt x="130361" y="171428"/>
                        </a:lnTo>
                        <a:lnTo>
                          <a:pt x="130528" y="170423"/>
                        </a:lnTo>
                        <a:lnTo>
                          <a:pt x="134568" y="163252"/>
                        </a:lnTo>
                        <a:lnTo>
                          <a:pt x="138017" y="161147"/>
                        </a:lnTo>
                        <a:lnTo>
                          <a:pt x="150793" y="160344"/>
                        </a:lnTo>
                        <a:lnTo>
                          <a:pt x="155088" y="163524"/>
                        </a:lnTo>
                        <a:lnTo>
                          <a:pt x="157329" y="171190"/>
                        </a:lnTo>
                        <a:lnTo>
                          <a:pt x="158345" y="178239"/>
                        </a:lnTo>
                        <a:lnTo>
                          <a:pt x="157399" y="184825"/>
                        </a:lnTo>
                        <a:lnTo>
                          <a:pt x="154697" y="190271"/>
                        </a:lnTo>
                        <a:lnTo>
                          <a:pt x="150447" y="193895"/>
                        </a:lnTo>
                        <a:lnTo>
                          <a:pt x="146968" y="195636"/>
                        </a:lnTo>
                        <a:lnTo>
                          <a:pt x="141796" y="195829"/>
                        </a:lnTo>
                        <a:close/>
                      </a:path>
                      <a:path w="285750" h="333375">
                        <a:moveTo>
                          <a:pt x="63645" y="199259"/>
                        </a:moveTo>
                        <a:lnTo>
                          <a:pt x="45546" y="191461"/>
                        </a:lnTo>
                        <a:lnTo>
                          <a:pt x="74506" y="191461"/>
                        </a:lnTo>
                        <a:lnTo>
                          <a:pt x="74506" y="198561"/>
                        </a:lnTo>
                        <a:lnTo>
                          <a:pt x="63645" y="199259"/>
                        </a:lnTo>
                        <a:close/>
                      </a:path>
                    </a:pathLst>
                  </a:custGeom>
                  <a:solidFill>
                    <a:srgbClr val="00BBF1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8" name="object 134">
                    <a:extLst>
                      <a:ext uri="{FF2B5EF4-FFF2-40B4-BE49-F238E27FC236}">
                        <a16:creationId xmlns:a16="http://schemas.microsoft.com/office/drawing/2014/main" id="{F7418C47-630D-432E-A6F4-2E843C7ABFDA}"/>
                      </a:ext>
                    </a:extLst>
                  </p:cNvPr>
                  <p:cNvSpPr/>
                  <p:nvPr/>
                </p:nvSpPr>
                <p:spPr>
                  <a:xfrm>
                    <a:off x="2884502" y="2861136"/>
                    <a:ext cx="285750" cy="33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750" h="333375">
                        <a:moveTo>
                          <a:pt x="142668" y="333314"/>
                        </a:moveTo>
                        <a:lnTo>
                          <a:pt x="88181" y="330173"/>
                        </a:lnTo>
                        <a:lnTo>
                          <a:pt x="43449" y="321592"/>
                        </a:lnTo>
                        <a:lnTo>
                          <a:pt x="355" y="293151"/>
                        </a:lnTo>
                        <a:lnTo>
                          <a:pt x="310" y="292716"/>
                        </a:lnTo>
                        <a:lnTo>
                          <a:pt x="0" y="292338"/>
                        </a:lnTo>
                        <a:lnTo>
                          <a:pt x="0" y="291174"/>
                        </a:lnTo>
                        <a:lnTo>
                          <a:pt x="225" y="290378"/>
                        </a:lnTo>
                        <a:lnTo>
                          <a:pt x="360" y="289672"/>
                        </a:lnTo>
                        <a:lnTo>
                          <a:pt x="360" y="40162"/>
                        </a:lnTo>
                        <a:lnTo>
                          <a:pt x="711" y="40162"/>
                        </a:lnTo>
                        <a:lnTo>
                          <a:pt x="13104" y="24478"/>
                        </a:lnTo>
                        <a:lnTo>
                          <a:pt x="43803" y="11718"/>
                        </a:lnTo>
                        <a:lnTo>
                          <a:pt x="88534" y="3139"/>
                        </a:lnTo>
                        <a:lnTo>
                          <a:pt x="143024" y="0"/>
                        </a:lnTo>
                        <a:lnTo>
                          <a:pt x="197513" y="3139"/>
                        </a:lnTo>
                        <a:lnTo>
                          <a:pt x="242244" y="11718"/>
                        </a:lnTo>
                        <a:lnTo>
                          <a:pt x="260467" y="19292"/>
                        </a:lnTo>
                        <a:lnTo>
                          <a:pt x="144808" y="19292"/>
                        </a:lnTo>
                        <a:lnTo>
                          <a:pt x="102598" y="21337"/>
                        </a:lnTo>
                        <a:lnTo>
                          <a:pt x="68134" y="26906"/>
                        </a:lnTo>
                        <a:lnTo>
                          <a:pt x="44900" y="35151"/>
                        </a:lnTo>
                        <a:lnTo>
                          <a:pt x="36378" y="45224"/>
                        </a:lnTo>
                        <a:lnTo>
                          <a:pt x="44898" y="55294"/>
                        </a:lnTo>
                        <a:lnTo>
                          <a:pt x="68134" y="63539"/>
                        </a:lnTo>
                        <a:lnTo>
                          <a:pt x="102599" y="69110"/>
                        </a:lnTo>
                        <a:lnTo>
                          <a:pt x="144808" y="71155"/>
                        </a:lnTo>
                        <a:lnTo>
                          <a:pt x="285697" y="71155"/>
                        </a:lnTo>
                        <a:lnTo>
                          <a:pt x="285697" y="151160"/>
                        </a:lnTo>
                        <a:lnTo>
                          <a:pt x="47074" y="151160"/>
                        </a:lnTo>
                        <a:lnTo>
                          <a:pt x="47074" y="242537"/>
                        </a:lnTo>
                        <a:lnTo>
                          <a:pt x="161915" y="242537"/>
                        </a:lnTo>
                        <a:lnTo>
                          <a:pt x="285697" y="242550"/>
                        </a:lnTo>
                        <a:lnTo>
                          <a:pt x="285697" y="293151"/>
                        </a:lnTo>
                        <a:lnTo>
                          <a:pt x="284980" y="293151"/>
                        </a:lnTo>
                        <a:lnTo>
                          <a:pt x="272585" y="308831"/>
                        </a:lnTo>
                        <a:lnTo>
                          <a:pt x="241887" y="321592"/>
                        </a:lnTo>
                        <a:lnTo>
                          <a:pt x="197157" y="330173"/>
                        </a:lnTo>
                        <a:lnTo>
                          <a:pt x="142668" y="333314"/>
                        </a:lnTo>
                        <a:close/>
                      </a:path>
                      <a:path w="285750" h="333375">
                        <a:moveTo>
                          <a:pt x="285697" y="71155"/>
                        </a:moveTo>
                        <a:lnTo>
                          <a:pt x="144808" y="71155"/>
                        </a:lnTo>
                        <a:lnTo>
                          <a:pt x="187014" y="69110"/>
                        </a:lnTo>
                        <a:lnTo>
                          <a:pt x="221478" y="63539"/>
                        </a:lnTo>
                        <a:lnTo>
                          <a:pt x="244713" y="55294"/>
                        </a:lnTo>
                        <a:lnTo>
                          <a:pt x="253233" y="45224"/>
                        </a:lnTo>
                        <a:lnTo>
                          <a:pt x="244713" y="35151"/>
                        </a:lnTo>
                        <a:lnTo>
                          <a:pt x="221478" y="26906"/>
                        </a:lnTo>
                        <a:lnTo>
                          <a:pt x="187014" y="21337"/>
                        </a:lnTo>
                        <a:lnTo>
                          <a:pt x="144808" y="19292"/>
                        </a:lnTo>
                        <a:lnTo>
                          <a:pt x="260467" y="19292"/>
                        </a:lnTo>
                        <a:lnTo>
                          <a:pt x="272945" y="24478"/>
                        </a:lnTo>
                        <a:lnTo>
                          <a:pt x="285346" y="40162"/>
                        </a:lnTo>
                        <a:lnTo>
                          <a:pt x="285697" y="40162"/>
                        </a:lnTo>
                        <a:lnTo>
                          <a:pt x="285697" y="71155"/>
                        </a:lnTo>
                        <a:close/>
                      </a:path>
                      <a:path w="285750" h="333375">
                        <a:moveTo>
                          <a:pt x="161915" y="242537"/>
                        </a:moveTo>
                        <a:lnTo>
                          <a:pt x="95022" y="242537"/>
                        </a:lnTo>
                        <a:lnTo>
                          <a:pt x="101340" y="241990"/>
                        </a:lnTo>
                        <a:lnTo>
                          <a:pt x="111973" y="239923"/>
                        </a:lnTo>
                        <a:lnTo>
                          <a:pt x="140422" y="209361"/>
                        </a:lnTo>
                        <a:lnTo>
                          <a:pt x="141600" y="203303"/>
                        </a:lnTo>
                        <a:lnTo>
                          <a:pt x="141600" y="188242"/>
                        </a:lnTo>
                        <a:lnTo>
                          <a:pt x="118780" y="155910"/>
                        </a:lnTo>
                        <a:lnTo>
                          <a:pt x="95197" y="151160"/>
                        </a:lnTo>
                        <a:lnTo>
                          <a:pt x="161915" y="151160"/>
                        </a:lnTo>
                        <a:lnTo>
                          <a:pt x="161915" y="242537"/>
                        </a:lnTo>
                        <a:close/>
                      </a:path>
                      <a:path w="285750" h="333375">
                        <a:moveTo>
                          <a:pt x="285697" y="242550"/>
                        </a:moveTo>
                        <a:lnTo>
                          <a:pt x="212719" y="242550"/>
                        </a:lnTo>
                        <a:lnTo>
                          <a:pt x="218954" y="241990"/>
                        </a:lnTo>
                        <a:lnTo>
                          <a:pt x="228999" y="239963"/>
                        </a:lnTo>
                        <a:lnTo>
                          <a:pt x="248236" y="220267"/>
                        </a:lnTo>
                        <a:lnTo>
                          <a:pt x="248236" y="210685"/>
                        </a:lnTo>
                        <a:lnTo>
                          <a:pt x="246241" y="205979"/>
                        </a:lnTo>
                        <a:lnTo>
                          <a:pt x="238808" y="198179"/>
                        </a:lnTo>
                        <a:lnTo>
                          <a:pt x="233395" y="195464"/>
                        </a:lnTo>
                        <a:lnTo>
                          <a:pt x="226473" y="193851"/>
                        </a:lnTo>
                        <a:lnTo>
                          <a:pt x="231831" y="191731"/>
                        </a:lnTo>
                        <a:lnTo>
                          <a:pt x="235956" y="189060"/>
                        </a:lnTo>
                        <a:lnTo>
                          <a:pt x="241254" y="182189"/>
                        </a:lnTo>
                        <a:lnTo>
                          <a:pt x="242527" y="178460"/>
                        </a:lnTo>
                        <a:lnTo>
                          <a:pt x="242475" y="170216"/>
                        </a:lnTo>
                        <a:lnTo>
                          <a:pt x="213461" y="151160"/>
                        </a:lnTo>
                        <a:lnTo>
                          <a:pt x="285697" y="151160"/>
                        </a:lnTo>
                        <a:lnTo>
                          <a:pt x="285697" y="242550"/>
                        </a:lnTo>
                        <a:close/>
                      </a:path>
                      <a:path w="285750" h="333375">
                        <a:moveTo>
                          <a:pt x="93859" y="231799"/>
                        </a:moveTo>
                        <a:lnTo>
                          <a:pt x="62061" y="231799"/>
                        </a:lnTo>
                        <a:lnTo>
                          <a:pt x="62061" y="161910"/>
                        </a:lnTo>
                        <a:lnTo>
                          <a:pt x="101507" y="162563"/>
                        </a:lnTo>
                        <a:lnTo>
                          <a:pt x="125861" y="203303"/>
                        </a:lnTo>
                        <a:lnTo>
                          <a:pt x="125060" y="208943"/>
                        </a:lnTo>
                        <a:lnTo>
                          <a:pt x="93859" y="231799"/>
                        </a:lnTo>
                        <a:close/>
                      </a:path>
                      <a:path w="285750" h="333375">
                        <a:moveTo>
                          <a:pt x="208228" y="189420"/>
                        </a:moveTo>
                        <a:lnTo>
                          <a:pt x="176907" y="189420"/>
                        </a:lnTo>
                        <a:lnTo>
                          <a:pt x="176907" y="161910"/>
                        </a:lnTo>
                        <a:lnTo>
                          <a:pt x="220583" y="164021"/>
                        </a:lnTo>
                        <a:lnTo>
                          <a:pt x="227550" y="173109"/>
                        </a:lnTo>
                        <a:lnTo>
                          <a:pt x="227538" y="179362"/>
                        </a:lnTo>
                        <a:lnTo>
                          <a:pt x="208228" y="189420"/>
                        </a:lnTo>
                        <a:close/>
                      </a:path>
                      <a:path w="285750" h="333375">
                        <a:moveTo>
                          <a:pt x="210333" y="231799"/>
                        </a:moveTo>
                        <a:lnTo>
                          <a:pt x="176907" y="231799"/>
                        </a:lnTo>
                        <a:lnTo>
                          <a:pt x="176907" y="200175"/>
                        </a:lnTo>
                        <a:lnTo>
                          <a:pt x="210569" y="200175"/>
                        </a:lnTo>
                        <a:lnTo>
                          <a:pt x="216182" y="200730"/>
                        </a:lnTo>
                        <a:lnTo>
                          <a:pt x="223931" y="202774"/>
                        </a:lnTo>
                        <a:lnTo>
                          <a:pt x="227134" y="204623"/>
                        </a:lnTo>
                        <a:lnTo>
                          <a:pt x="231515" y="209636"/>
                        </a:lnTo>
                        <a:lnTo>
                          <a:pt x="232542" y="212578"/>
                        </a:lnTo>
                        <a:lnTo>
                          <a:pt x="232542" y="218885"/>
                        </a:lnTo>
                        <a:lnTo>
                          <a:pt x="210333" y="231799"/>
                        </a:lnTo>
                        <a:close/>
                      </a:path>
                    </a:pathLst>
                  </a:custGeom>
                  <a:solidFill>
                    <a:srgbClr val="00BBF1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9" name="object 157">
                    <a:extLst>
                      <a:ext uri="{FF2B5EF4-FFF2-40B4-BE49-F238E27FC236}">
                        <a16:creationId xmlns:a16="http://schemas.microsoft.com/office/drawing/2014/main" id="{13B3D5A1-42FD-42C5-9603-56104BAAA4F8}"/>
                      </a:ext>
                    </a:extLst>
                  </p:cNvPr>
                  <p:cNvSpPr/>
                  <p:nvPr/>
                </p:nvSpPr>
                <p:spPr>
                  <a:xfrm>
                    <a:off x="1908975" y="3727755"/>
                    <a:ext cx="333375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375" h="247650">
                        <a:moveTo>
                          <a:pt x="234064" y="25327"/>
                        </a:moveTo>
                        <a:lnTo>
                          <a:pt x="166496" y="25327"/>
                        </a:lnTo>
                        <a:lnTo>
                          <a:pt x="178242" y="14553"/>
                        </a:lnTo>
                        <a:lnTo>
                          <a:pt x="219026" y="188"/>
                        </a:lnTo>
                        <a:lnTo>
                          <a:pt x="226295" y="0"/>
                        </a:lnTo>
                        <a:lnTo>
                          <a:pt x="233612" y="218"/>
                        </a:lnTo>
                        <a:lnTo>
                          <a:pt x="239714" y="841"/>
                        </a:lnTo>
                        <a:lnTo>
                          <a:pt x="255849" y="5074"/>
                        </a:lnTo>
                        <a:lnTo>
                          <a:pt x="270197" y="12081"/>
                        </a:lnTo>
                        <a:lnTo>
                          <a:pt x="273690" y="14823"/>
                        </a:lnTo>
                        <a:lnTo>
                          <a:pt x="234403" y="14823"/>
                        </a:lnTo>
                        <a:lnTo>
                          <a:pt x="234064" y="25327"/>
                        </a:lnTo>
                        <a:close/>
                      </a:path>
                      <a:path w="333375" h="247650">
                        <a:moveTo>
                          <a:pt x="314385" y="75846"/>
                        </a:moveTo>
                        <a:lnTo>
                          <a:pt x="234403" y="75846"/>
                        </a:lnTo>
                        <a:lnTo>
                          <a:pt x="276650" y="45511"/>
                        </a:lnTo>
                        <a:lnTo>
                          <a:pt x="234403" y="14823"/>
                        </a:lnTo>
                        <a:lnTo>
                          <a:pt x="273690" y="14823"/>
                        </a:lnTo>
                        <a:lnTo>
                          <a:pt x="282253" y="21545"/>
                        </a:lnTo>
                        <a:lnTo>
                          <a:pt x="299896" y="60724"/>
                        </a:lnTo>
                        <a:lnTo>
                          <a:pt x="300173" y="67915"/>
                        </a:lnTo>
                        <a:lnTo>
                          <a:pt x="304368" y="69911"/>
                        </a:lnTo>
                        <a:lnTo>
                          <a:pt x="313477" y="75101"/>
                        </a:lnTo>
                        <a:lnTo>
                          <a:pt x="314385" y="75846"/>
                        </a:lnTo>
                        <a:close/>
                      </a:path>
                      <a:path w="333375" h="247650">
                        <a:moveTo>
                          <a:pt x="153897" y="75959"/>
                        </a:moveTo>
                        <a:lnTo>
                          <a:pt x="153421" y="75940"/>
                        </a:lnTo>
                        <a:lnTo>
                          <a:pt x="151163" y="74803"/>
                        </a:lnTo>
                        <a:lnTo>
                          <a:pt x="148644" y="73408"/>
                        </a:lnTo>
                        <a:lnTo>
                          <a:pt x="141137" y="69749"/>
                        </a:lnTo>
                        <a:lnTo>
                          <a:pt x="106588" y="60724"/>
                        </a:lnTo>
                        <a:lnTo>
                          <a:pt x="81665" y="60724"/>
                        </a:lnTo>
                        <a:lnTo>
                          <a:pt x="81981" y="58780"/>
                        </a:lnTo>
                        <a:lnTo>
                          <a:pt x="107215" y="25883"/>
                        </a:lnTo>
                        <a:lnTo>
                          <a:pt x="134261" y="18539"/>
                        </a:lnTo>
                        <a:lnTo>
                          <a:pt x="148183" y="19360"/>
                        </a:lnTo>
                        <a:lnTo>
                          <a:pt x="161496" y="23219"/>
                        </a:lnTo>
                        <a:lnTo>
                          <a:pt x="166496" y="25327"/>
                        </a:lnTo>
                        <a:lnTo>
                          <a:pt x="234064" y="25327"/>
                        </a:lnTo>
                        <a:lnTo>
                          <a:pt x="233745" y="35224"/>
                        </a:lnTo>
                        <a:lnTo>
                          <a:pt x="227532" y="35656"/>
                        </a:lnTo>
                        <a:lnTo>
                          <a:pt x="211311" y="37967"/>
                        </a:lnTo>
                        <a:lnTo>
                          <a:pt x="169887" y="57115"/>
                        </a:lnTo>
                        <a:lnTo>
                          <a:pt x="155279" y="74102"/>
                        </a:lnTo>
                        <a:lnTo>
                          <a:pt x="153897" y="75959"/>
                        </a:lnTo>
                        <a:close/>
                      </a:path>
                      <a:path w="333375" h="247650">
                        <a:moveTo>
                          <a:pt x="287853" y="160688"/>
                        </a:moveTo>
                        <a:lnTo>
                          <a:pt x="281285" y="151850"/>
                        </a:lnTo>
                        <a:lnTo>
                          <a:pt x="273703" y="144557"/>
                        </a:lnTo>
                        <a:lnTo>
                          <a:pt x="266517" y="139608"/>
                        </a:lnTo>
                        <a:lnTo>
                          <a:pt x="264699" y="137909"/>
                        </a:lnTo>
                        <a:lnTo>
                          <a:pt x="240847" y="98093"/>
                        </a:lnTo>
                        <a:lnTo>
                          <a:pt x="205275" y="81172"/>
                        </a:lnTo>
                        <a:lnTo>
                          <a:pt x="182437" y="78547"/>
                        </a:lnTo>
                        <a:lnTo>
                          <a:pt x="186926" y="73048"/>
                        </a:lnTo>
                        <a:lnTo>
                          <a:pt x="229235" y="56225"/>
                        </a:lnTo>
                        <a:lnTo>
                          <a:pt x="234039" y="55850"/>
                        </a:lnTo>
                        <a:lnTo>
                          <a:pt x="234403" y="75846"/>
                        </a:lnTo>
                        <a:lnTo>
                          <a:pt x="314385" y="75846"/>
                        </a:lnTo>
                        <a:lnTo>
                          <a:pt x="333260" y="121064"/>
                        </a:lnTo>
                        <a:lnTo>
                          <a:pt x="332442" y="124351"/>
                        </a:lnTo>
                        <a:lnTo>
                          <a:pt x="303929" y="154821"/>
                        </a:lnTo>
                        <a:lnTo>
                          <a:pt x="292964" y="159165"/>
                        </a:lnTo>
                        <a:lnTo>
                          <a:pt x="287853" y="160688"/>
                        </a:lnTo>
                        <a:close/>
                      </a:path>
                      <a:path w="333375" h="247650">
                        <a:moveTo>
                          <a:pt x="101585" y="247598"/>
                        </a:moveTo>
                        <a:lnTo>
                          <a:pt x="59776" y="247292"/>
                        </a:lnTo>
                        <a:lnTo>
                          <a:pt x="20221" y="233348"/>
                        </a:lnTo>
                        <a:lnTo>
                          <a:pt x="213" y="200106"/>
                        </a:lnTo>
                        <a:lnTo>
                          <a:pt x="0" y="192472"/>
                        </a:lnTo>
                        <a:lnTo>
                          <a:pt x="365" y="186632"/>
                        </a:lnTo>
                        <a:lnTo>
                          <a:pt x="30130" y="150514"/>
                        </a:lnTo>
                        <a:lnTo>
                          <a:pt x="33406" y="148991"/>
                        </a:lnTo>
                        <a:lnTo>
                          <a:pt x="33259" y="145701"/>
                        </a:lnTo>
                        <a:lnTo>
                          <a:pt x="47894" y="105758"/>
                        </a:lnTo>
                        <a:lnTo>
                          <a:pt x="84030" y="84062"/>
                        </a:lnTo>
                        <a:lnTo>
                          <a:pt x="100622" y="81234"/>
                        </a:lnTo>
                        <a:lnTo>
                          <a:pt x="117065" y="81560"/>
                        </a:lnTo>
                        <a:lnTo>
                          <a:pt x="155803" y="96645"/>
                        </a:lnTo>
                        <a:lnTo>
                          <a:pt x="166971" y="106204"/>
                        </a:lnTo>
                        <a:lnTo>
                          <a:pt x="223488" y="106204"/>
                        </a:lnTo>
                        <a:lnTo>
                          <a:pt x="232322" y="110981"/>
                        </a:lnTo>
                        <a:lnTo>
                          <a:pt x="242701" y="120932"/>
                        </a:lnTo>
                        <a:lnTo>
                          <a:pt x="246357" y="127412"/>
                        </a:lnTo>
                        <a:lnTo>
                          <a:pt x="131600" y="127412"/>
                        </a:lnTo>
                        <a:lnTo>
                          <a:pt x="115434" y="129322"/>
                        </a:lnTo>
                        <a:lnTo>
                          <a:pt x="80248" y="155294"/>
                        </a:lnTo>
                        <a:lnTo>
                          <a:pt x="75274" y="171549"/>
                        </a:lnTo>
                        <a:lnTo>
                          <a:pt x="75367" y="176779"/>
                        </a:lnTo>
                        <a:lnTo>
                          <a:pt x="102154" y="216594"/>
                        </a:lnTo>
                        <a:lnTo>
                          <a:pt x="129338" y="223627"/>
                        </a:lnTo>
                        <a:lnTo>
                          <a:pt x="272744" y="223627"/>
                        </a:lnTo>
                        <a:lnTo>
                          <a:pt x="271895" y="224821"/>
                        </a:lnTo>
                        <a:lnTo>
                          <a:pt x="235456" y="246015"/>
                        </a:lnTo>
                        <a:lnTo>
                          <a:pt x="229159" y="247489"/>
                        </a:lnTo>
                        <a:lnTo>
                          <a:pt x="101585" y="247598"/>
                        </a:lnTo>
                        <a:close/>
                      </a:path>
                      <a:path w="333375" h="247650">
                        <a:moveTo>
                          <a:pt x="223488" y="106204"/>
                        </a:moveTo>
                        <a:lnTo>
                          <a:pt x="166971" y="106204"/>
                        </a:lnTo>
                        <a:lnTo>
                          <a:pt x="170571" y="104662"/>
                        </a:lnTo>
                        <a:lnTo>
                          <a:pt x="182246" y="101026"/>
                        </a:lnTo>
                        <a:lnTo>
                          <a:pt x="194642" y="99644"/>
                        </a:lnTo>
                        <a:lnTo>
                          <a:pt x="207073" y="100530"/>
                        </a:lnTo>
                        <a:lnTo>
                          <a:pt x="218853" y="103698"/>
                        </a:lnTo>
                        <a:lnTo>
                          <a:pt x="223488" y="106204"/>
                        </a:lnTo>
                        <a:close/>
                      </a:path>
                      <a:path w="333375" h="247650">
                        <a:moveTo>
                          <a:pt x="272744" y="223627"/>
                        </a:moveTo>
                        <a:lnTo>
                          <a:pt x="129338" y="223627"/>
                        </a:lnTo>
                        <a:lnTo>
                          <a:pt x="144457" y="222541"/>
                        </a:lnTo>
                        <a:lnTo>
                          <a:pt x="156510" y="219066"/>
                        </a:lnTo>
                        <a:lnTo>
                          <a:pt x="187872" y="187674"/>
                        </a:lnTo>
                        <a:lnTo>
                          <a:pt x="188544" y="184867"/>
                        </a:lnTo>
                        <a:lnTo>
                          <a:pt x="188468" y="167287"/>
                        </a:lnTo>
                        <a:lnTo>
                          <a:pt x="161955" y="134428"/>
                        </a:lnTo>
                        <a:lnTo>
                          <a:pt x="131600" y="127412"/>
                        </a:lnTo>
                        <a:lnTo>
                          <a:pt x="246357" y="127412"/>
                        </a:lnTo>
                        <a:lnTo>
                          <a:pt x="249378" y="132767"/>
                        </a:lnTo>
                        <a:lnTo>
                          <a:pt x="251740" y="145701"/>
                        </a:lnTo>
                        <a:lnTo>
                          <a:pt x="251799" y="150128"/>
                        </a:lnTo>
                        <a:lnTo>
                          <a:pt x="256197" y="152341"/>
                        </a:lnTo>
                        <a:lnTo>
                          <a:pt x="268906" y="161176"/>
                        </a:lnTo>
                        <a:lnTo>
                          <a:pt x="277965" y="172663"/>
                        </a:lnTo>
                        <a:lnTo>
                          <a:pt x="282885" y="185931"/>
                        </a:lnTo>
                        <a:lnTo>
                          <a:pt x="283109" y="196929"/>
                        </a:lnTo>
                        <a:lnTo>
                          <a:pt x="283085" y="200471"/>
                        </a:lnTo>
                        <a:lnTo>
                          <a:pt x="280986" y="209091"/>
                        </a:lnTo>
                        <a:lnTo>
                          <a:pt x="277242" y="217301"/>
                        </a:lnTo>
                        <a:lnTo>
                          <a:pt x="272744" y="223627"/>
                        </a:lnTo>
                        <a:close/>
                      </a:path>
                      <a:path w="333375" h="247650">
                        <a:moveTo>
                          <a:pt x="134884" y="140805"/>
                        </a:moveTo>
                        <a:lnTo>
                          <a:pt x="131005" y="140805"/>
                        </a:lnTo>
                        <a:lnTo>
                          <a:pt x="129707" y="140359"/>
                        </a:lnTo>
                        <a:lnTo>
                          <a:pt x="127294" y="138104"/>
                        </a:lnTo>
                        <a:lnTo>
                          <a:pt x="127440" y="135324"/>
                        </a:lnTo>
                        <a:lnTo>
                          <a:pt x="132351" y="131955"/>
                        </a:lnTo>
                        <a:lnTo>
                          <a:pt x="136738" y="133587"/>
                        </a:lnTo>
                        <a:lnTo>
                          <a:pt x="136738" y="139151"/>
                        </a:lnTo>
                        <a:lnTo>
                          <a:pt x="134884" y="140805"/>
                        </a:lnTo>
                        <a:close/>
                      </a:path>
                      <a:path w="333375" h="247650">
                        <a:moveTo>
                          <a:pt x="149750" y="196929"/>
                        </a:moveTo>
                        <a:lnTo>
                          <a:pt x="145399" y="195878"/>
                        </a:lnTo>
                        <a:lnTo>
                          <a:pt x="140626" y="192432"/>
                        </a:lnTo>
                        <a:lnTo>
                          <a:pt x="124081" y="178951"/>
                        </a:lnTo>
                        <a:lnTo>
                          <a:pt x="124107" y="153725"/>
                        </a:lnTo>
                        <a:lnTo>
                          <a:pt x="127889" y="150724"/>
                        </a:lnTo>
                        <a:lnTo>
                          <a:pt x="130400" y="150128"/>
                        </a:lnTo>
                        <a:lnTo>
                          <a:pt x="137978" y="151861"/>
                        </a:lnTo>
                        <a:lnTo>
                          <a:pt x="138133" y="152285"/>
                        </a:lnTo>
                        <a:lnTo>
                          <a:pt x="138560" y="176002"/>
                        </a:lnTo>
                        <a:lnTo>
                          <a:pt x="154412" y="189591"/>
                        </a:lnTo>
                        <a:lnTo>
                          <a:pt x="155683" y="191380"/>
                        </a:lnTo>
                        <a:lnTo>
                          <a:pt x="153506" y="194824"/>
                        </a:lnTo>
                        <a:lnTo>
                          <a:pt x="149750" y="196929"/>
                        </a:lnTo>
                        <a:close/>
                      </a:path>
                      <a:path w="333375" h="247650">
                        <a:moveTo>
                          <a:pt x="176629" y="180534"/>
                        </a:moveTo>
                        <a:lnTo>
                          <a:pt x="173149" y="176779"/>
                        </a:lnTo>
                        <a:lnTo>
                          <a:pt x="172527" y="175680"/>
                        </a:lnTo>
                        <a:lnTo>
                          <a:pt x="172527" y="174622"/>
                        </a:lnTo>
                        <a:lnTo>
                          <a:pt x="173149" y="173538"/>
                        </a:lnTo>
                        <a:lnTo>
                          <a:pt x="176482" y="169940"/>
                        </a:lnTo>
                        <a:lnTo>
                          <a:pt x="181917" y="171515"/>
                        </a:lnTo>
                        <a:lnTo>
                          <a:pt x="181908" y="178880"/>
                        </a:lnTo>
                        <a:lnTo>
                          <a:pt x="176629" y="180534"/>
                        </a:lnTo>
                        <a:close/>
                      </a:path>
                      <a:path w="333375" h="247650">
                        <a:moveTo>
                          <a:pt x="85572" y="179578"/>
                        </a:moveTo>
                        <a:lnTo>
                          <a:pt x="82119" y="176344"/>
                        </a:lnTo>
                        <a:lnTo>
                          <a:pt x="82210" y="174622"/>
                        </a:lnTo>
                        <a:lnTo>
                          <a:pt x="82309" y="173538"/>
                        </a:lnTo>
                        <a:lnTo>
                          <a:pt x="86149" y="170900"/>
                        </a:lnTo>
                        <a:lnTo>
                          <a:pt x="88474" y="171024"/>
                        </a:lnTo>
                        <a:lnTo>
                          <a:pt x="92354" y="174303"/>
                        </a:lnTo>
                        <a:lnTo>
                          <a:pt x="92411" y="175680"/>
                        </a:lnTo>
                        <a:lnTo>
                          <a:pt x="88945" y="179413"/>
                        </a:lnTo>
                        <a:lnTo>
                          <a:pt x="85572" y="179578"/>
                        </a:lnTo>
                        <a:close/>
                      </a:path>
                      <a:path w="333375" h="247650">
                        <a:moveTo>
                          <a:pt x="134618" y="217285"/>
                        </a:moveTo>
                        <a:lnTo>
                          <a:pt x="131440" y="217281"/>
                        </a:lnTo>
                        <a:lnTo>
                          <a:pt x="130102" y="216816"/>
                        </a:lnTo>
                        <a:lnTo>
                          <a:pt x="126120" y="214085"/>
                        </a:lnTo>
                        <a:lnTo>
                          <a:pt x="128138" y="209523"/>
                        </a:lnTo>
                        <a:lnTo>
                          <a:pt x="134880" y="209523"/>
                        </a:lnTo>
                        <a:lnTo>
                          <a:pt x="136733" y="211174"/>
                        </a:lnTo>
                        <a:lnTo>
                          <a:pt x="136733" y="215495"/>
                        </a:lnTo>
                        <a:lnTo>
                          <a:pt x="134618" y="217285"/>
                        </a:lnTo>
                        <a:close/>
                      </a:path>
                    </a:pathLst>
                  </a:custGeom>
                  <a:solidFill>
                    <a:srgbClr val="00BBF1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0" name="object 158">
                    <a:extLst>
                      <a:ext uri="{FF2B5EF4-FFF2-40B4-BE49-F238E27FC236}">
                        <a16:creationId xmlns:a16="http://schemas.microsoft.com/office/drawing/2014/main" id="{A9CBBBAE-8564-4400-B1C8-EF359FBD5E76}"/>
                      </a:ext>
                    </a:extLst>
                  </p:cNvPr>
                  <p:cNvSpPr/>
                  <p:nvPr/>
                </p:nvSpPr>
                <p:spPr>
                  <a:xfrm>
                    <a:off x="2866549" y="3727755"/>
                    <a:ext cx="333375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375" h="247650">
                        <a:moveTo>
                          <a:pt x="234064" y="25327"/>
                        </a:moveTo>
                        <a:lnTo>
                          <a:pt x="166496" y="25327"/>
                        </a:lnTo>
                        <a:lnTo>
                          <a:pt x="178242" y="14553"/>
                        </a:lnTo>
                        <a:lnTo>
                          <a:pt x="219026" y="188"/>
                        </a:lnTo>
                        <a:lnTo>
                          <a:pt x="226295" y="0"/>
                        </a:lnTo>
                        <a:lnTo>
                          <a:pt x="233612" y="218"/>
                        </a:lnTo>
                        <a:lnTo>
                          <a:pt x="239714" y="841"/>
                        </a:lnTo>
                        <a:lnTo>
                          <a:pt x="255849" y="5074"/>
                        </a:lnTo>
                        <a:lnTo>
                          <a:pt x="270197" y="12081"/>
                        </a:lnTo>
                        <a:lnTo>
                          <a:pt x="273690" y="14823"/>
                        </a:lnTo>
                        <a:lnTo>
                          <a:pt x="234403" y="14823"/>
                        </a:lnTo>
                        <a:lnTo>
                          <a:pt x="234064" y="25327"/>
                        </a:lnTo>
                        <a:close/>
                      </a:path>
                      <a:path w="333375" h="247650">
                        <a:moveTo>
                          <a:pt x="314385" y="75846"/>
                        </a:moveTo>
                        <a:lnTo>
                          <a:pt x="234403" y="75846"/>
                        </a:lnTo>
                        <a:lnTo>
                          <a:pt x="276650" y="45511"/>
                        </a:lnTo>
                        <a:lnTo>
                          <a:pt x="234403" y="14823"/>
                        </a:lnTo>
                        <a:lnTo>
                          <a:pt x="273690" y="14823"/>
                        </a:lnTo>
                        <a:lnTo>
                          <a:pt x="282253" y="21545"/>
                        </a:lnTo>
                        <a:lnTo>
                          <a:pt x="299896" y="60724"/>
                        </a:lnTo>
                        <a:lnTo>
                          <a:pt x="300173" y="67915"/>
                        </a:lnTo>
                        <a:lnTo>
                          <a:pt x="304368" y="69911"/>
                        </a:lnTo>
                        <a:lnTo>
                          <a:pt x="313477" y="75101"/>
                        </a:lnTo>
                        <a:lnTo>
                          <a:pt x="314385" y="75846"/>
                        </a:lnTo>
                        <a:close/>
                      </a:path>
                      <a:path w="333375" h="247650">
                        <a:moveTo>
                          <a:pt x="153897" y="75959"/>
                        </a:moveTo>
                        <a:lnTo>
                          <a:pt x="153421" y="75940"/>
                        </a:lnTo>
                        <a:lnTo>
                          <a:pt x="151163" y="74803"/>
                        </a:lnTo>
                        <a:lnTo>
                          <a:pt x="148644" y="73408"/>
                        </a:lnTo>
                        <a:lnTo>
                          <a:pt x="141137" y="69749"/>
                        </a:lnTo>
                        <a:lnTo>
                          <a:pt x="106588" y="60724"/>
                        </a:lnTo>
                        <a:lnTo>
                          <a:pt x="81665" y="60724"/>
                        </a:lnTo>
                        <a:lnTo>
                          <a:pt x="81981" y="58780"/>
                        </a:lnTo>
                        <a:lnTo>
                          <a:pt x="107215" y="25883"/>
                        </a:lnTo>
                        <a:lnTo>
                          <a:pt x="134261" y="18539"/>
                        </a:lnTo>
                        <a:lnTo>
                          <a:pt x="148183" y="19360"/>
                        </a:lnTo>
                        <a:lnTo>
                          <a:pt x="161496" y="23219"/>
                        </a:lnTo>
                        <a:lnTo>
                          <a:pt x="166496" y="25327"/>
                        </a:lnTo>
                        <a:lnTo>
                          <a:pt x="234064" y="25327"/>
                        </a:lnTo>
                        <a:lnTo>
                          <a:pt x="233745" y="35224"/>
                        </a:lnTo>
                        <a:lnTo>
                          <a:pt x="227532" y="35656"/>
                        </a:lnTo>
                        <a:lnTo>
                          <a:pt x="211311" y="37967"/>
                        </a:lnTo>
                        <a:lnTo>
                          <a:pt x="169887" y="57115"/>
                        </a:lnTo>
                        <a:lnTo>
                          <a:pt x="155279" y="74102"/>
                        </a:lnTo>
                        <a:lnTo>
                          <a:pt x="153897" y="75959"/>
                        </a:lnTo>
                        <a:close/>
                      </a:path>
                      <a:path w="333375" h="247650">
                        <a:moveTo>
                          <a:pt x="287853" y="160688"/>
                        </a:moveTo>
                        <a:lnTo>
                          <a:pt x="281285" y="151850"/>
                        </a:lnTo>
                        <a:lnTo>
                          <a:pt x="273703" y="144557"/>
                        </a:lnTo>
                        <a:lnTo>
                          <a:pt x="266517" y="139608"/>
                        </a:lnTo>
                        <a:lnTo>
                          <a:pt x="264699" y="137909"/>
                        </a:lnTo>
                        <a:lnTo>
                          <a:pt x="240847" y="98093"/>
                        </a:lnTo>
                        <a:lnTo>
                          <a:pt x="205275" y="81172"/>
                        </a:lnTo>
                        <a:lnTo>
                          <a:pt x="182437" y="78547"/>
                        </a:lnTo>
                        <a:lnTo>
                          <a:pt x="186926" y="73048"/>
                        </a:lnTo>
                        <a:lnTo>
                          <a:pt x="229235" y="56225"/>
                        </a:lnTo>
                        <a:lnTo>
                          <a:pt x="234039" y="55850"/>
                        </a:lnTo>
                        <a:lnTo>
                          <a:pt x="234403" y="75846"/>
                        </a:lnTo>
                        <a:lnTo>
                          <a:pt x="314385" y="75846"/>
                        </a:lnTo>
                        <a:lnTo>
                          <a:pt x="333260" y="121064"/>
                        </a:lnTo>
                        <a:lnTo>
                          <a:pt x="332442" y="124351"/>
                        </a:lnTo>
                        <a:lnTo>
                          <a:pt x="303929" y="154821"/>
                        </a:lnTo>
                        <a:lnTo>
                          <a:pt x="292964" y="159165"/>
                        </a:lnTo>
                        <a:lnTo>
                          <a:pt x="287853" y="160688"/>
                        </a:lnTo>
                        <a:close/>
                      </a:path>
                      <a:path w="333375" h="247650">
                        <a:moveTo>
                          <a:pt x="101585" y="247598"/>
                        </a:moveTo>
                        <a:lnTo>
                          <a:pt x="59776" y="247292"/>
                        </a:lnTo>
                        <a:lnTo>
                          <a:pt x="20221" y="233348"/>
                        </a:lnTo>
                        <a:lnTo>
                          <a:pt x="213" y="200106"/>
                        </a:lnTo>
                        <a:lnTo>
                          <a:pt x="0" y="192472"/>
                        </a:lnTo>
                        <a:lnTo>
                          <a:pt x="365" y="186632"/>
                        </a:lnTo>
                        <a:lnTo>
                          <a:pt x="30130" y="150514"/>
                        </a:lnTo>
                        <a:lnTo>
                          <a:pt x="33406" y="148991"/>
                        </a:lnTo>
                        <a:lnTo>
                          <a:pt x="33259" y="145701"/>
                        </a:lnTo>
                        <a:lnTo>
                          <a:pt x="47894" y="105758"/>
                        </a:lnTo>
                        <a:lnTo>
                          <a:pt x="84030" y="84062"/>
                        </a:lnTo>
                        <a:lnTo>
                          <a:pt x="100622" y="81234"/>
                        </a:lnTo>
                        <a:lnTo>
                          <a:pt x="117065" y="81560"/>
                        </a:lnTo>
                        <a:lnTo>
                          <a:pt x="155803" y="96645"/>
                        </a:lnTo>
                        <a:lnTo>
                          <a:pt x="166971" y="106204"/>
                        </a:lnTo>
                        <a:lnTo>
                          <a:pt x="223488" y="106204"/>
                        </a:lnTo>
                        <a:lnTo>
                          <a:pt x="232322" y="110981"/>
                        </a:lnTo>
                        <a:lnTo>
                          <a:pt x="242701" y="120932"/>
                        </a:lnTo>
                        <a:lnTo>
                          <a:pt x="246357" y="127412"/>
                        </a:lnTo>
                        <a:lnTo>
                          <a:pt x="131600" y="127412"/>
                        </a:lnTo>
                        <a:lnTo>
                          <a:pt x="115434" y="129322"/>
                        </a:lnTo>
                        <a:lnTo>
                          <a:pt x="80248" y="155294"/>
                        </a:lnTo>
                        <a:lnTo>
                          <a:pt x="75274" y="171549"/>
                        </a:lnTo>
                        <a:lnTo>
                          <a:pt x="75367" y="176779"/>
                        </a:lnTo>
                        <a:lnTo>
                          <a:pt x="102154" y="216594"/>
                        </a:lnTo>
                        <a:lnTo>
                          <a:pt x="129338" y="223627"/>
                        </a:lnTo>
                        <a:lnTo>
                          <a:pt x="272744" y="223627"/>
                        </a:lnTo>
                        <a:lnTo>
                          <a:pt x="271895" y="224821"/>
                        </a:lnTo>
                        <a:lnTo>
                          <a:pt x="235456" y="246015"/>
                        </a:lnTo>
                        <a:lnTo>
                          <a:pt x="229159" y="247489"/>
                        </a:lnTo>
                        <a:lnTo>
                          <a:pt x="101585" y="247598"/>
                        </a:lnTo>
                        <a:close/>
                      </a:path>
                      <a:path w="333375" h="247650">
                        <a:moveTo>
                          <a:pt x="223488" y="106204"/>
                        </a:moveTo>
                        <a:lnTo>
                          <a:pt x="166971" y="106204"/>
                        </a:lnTo>
                        <a:lnTo>
                          <a:pt x="170571" y="104662"/>
                        </a:lnTo>
                        <a:lnTo>
                          <a:pt x="182246" y="101026"/>
                        </a:lnTo>
                        <a:lnTo>
                          <a:pt x="194642" y="99644"/>
                        </a:lnTo>
                        <a:lnTo>
                          <a:pt x="207073" y="100530"/>
                        </a:lnTo>
                        <a:lnTo>
                          <a:pt x="218853" y="103698"/>
                        </a:lnTo>
                        <a:lnTo>
                          <a:pt x="223488" y="106204"/>
                        </a:lnTo>
                        <a:close/>
                      </a:path>
                      <a:path w="333375" h="247650">
                        <a:moveTo>
                          <a:pt x="272744" y="223627"/>
                        </a:moveTo>
                        <a:lnTo>
                          <a:pt x="129338" y="223627"/>
                        </a:lnTo>
                        <a:lnTo>
                          <a:pt x="144457" y="222541"/>
                        </a:lnTo>
                        <a:lnTo>
                          <a:pt x="156510" y="219066"/>
                        </a:lnTo>
                        <a:lnTo>
                          <a:pt x="187872" y="187674"/>
                        </a:lnTo>
                        <a:lnTo>
                          <a:pt x="188544" y="184867"/>
                        </a:lnTo>
                        <a:lnTo>
                          <a:pt x="188468" y="167287"/>
                        </a:lnTo>
                        <a:lnTo>
                          <a:pt x="161955" y="134428"/>
                        </a:lnTo>
                        <a:lnTo>
                          <a:pt x="131600" y="127412"/>
                        </a:lnTo>
                        <a:lnTo>
                          <a:pt x="246357" y="127412"/>
                        </a:lnTo>
                        <a:lnTo>
                          <a:pt x="249378" y="132767"/>
                        </a:lnTo>
                        <a:lnTo>
                          <a:pt x="251740" y="145701"/>
                        </a:lnTo>
                        <a:lnTo>
                          <a:pt x="251799" y="150128"/>
                        </a:lnTo>
                        <a:lnTo>
                          <a:pt x="256197" y="152341"/>
                        </a:lnTo>
                        <a:lnTo>
                          <a:pt x="268906" y="161176"/>
                        </a:lnTo>
                        <a:lnTo>
                          <a:pt x="277965" y="172663"/>
                        </a:lnTo>
                        <a:lnTo>
                          <a:pt x="282885" y="185931"/>
                        </a:lnTo>
                        <a:lnTo>
                          <a:pt x="283109" y="196929"/>
                        </a:lnTo>
                        <a:lnTo>
                          <a:pt x="283085" y="200471"/>
                        </a:lnTo>
                        <a:lnTo>
                          <a:pt x="280986" y="209091"/>
                        </a:lnTo>
                        <a:lnTo>
                          <a:pt x="277242" y="217301"/>
                        </a:lnTo>
                        <a:lnTo>
                          <a:pt x="272744" y="223627"/>
                        </a:lnTo>
                        <a:close/>
                      </a:path>
                      <a:path w="333375" h="247650">
                        <a:moveTo>
                          <a:pt x="134884" y="140805"/>
                        </a:moveTo>
                        <a:lnTo>
                          <a:pt x="131005" y="140805"/>
                        </a:lnTo>
                        <a:lnTo>
                          <a:pt x="129707" y="140359"/>
                        </a:lnTo>
                        <a:lnTo>
                          <a:pt x="127294" y="138104"/>
                        </a:lnTo>
                        <a:lnTo>
                          <a:pt x="127440" y="135324"/>
                        </a:lnTo>
                        <a:lnTo>
                          <a:pt x="132351" y="131955"/>
                        </a:lnTo>
                        <a:lnTo>
                          <a:pt x="136738" y="133587"/>
                        </a:lnTo>
                        <a:lnTo>
                          <a:pt x="136738" y="139151"/>
                        </a:lnTo>
                        <a:lnTo>
                          <a:pt x="134884" y="140805"/>
                        </a:lnTo>
                        <a:close/>
                      </a:path>
                      <a:path w="333375" h="247650">
                        <a:moveTo>
                          <a:pt x="149750" y="196929"/>
                        </a:moveTo>
                        <a:lnTo>
                          <a:pt x="145399" y="195878"/>
                        </a:lnTo>
                        <a:lnTo>
                          <a:pt x="140626" y="192432"/>
                        </a:lnTo>
                        <a:lnTo>
                          <a:pt x="124081" y="178951"/>
                        </a:lnTo>
                        <a:lnTo>
                          <a:pt x="124107" y="153725"/>
                        </a:lnTo>
                        <a:lnTo>
                          <a:pt x="127889" y="150724"/>
                        </a:lnTo>
                        <a:lnTo>
                          <a:pt x="130400" y="150128"/>
                        </a:lnTo>
                        <a:lnTo>
                          <a:pt x="137978" y="151861"/>
                        </a:lnTo>
                        <a:lnTo>
                          <a:pt x="138133" y="152285"/>
                        </a:lnTo>
                        <a:lnTo>
                          <a:pt x="138560" y="176002"/>
                        </a:lnTo>
                        <a:lnTo>
                          <a:pt x="154412" y="189591"/>
                        </a:lnTo>
                        <a:lnTo>
                          <a:pt x="155683" y="191380"/>
                        </a:lnTo>
                        <a:lnTo>
                          <a:pt x="153506" y="194824"/>
                        </a:lnTo>
                        <a:lnTo>
                          <a:pt x="149750" y="196929"/>
                        </a:lnTo>
                        <a:close/>
                      </a:path>
                      <a:path w="333375" h="247650">
                        <a:moveTo>
                          <a:pt x="176629" y="180534"/>
                        </a:moveTo>
                        <a:lnTo>
                          <a:pt x="173149" y="176779"/>
                        </a:lnTo>
                        <a:lnTo>
                          <a:pt x="172527" y="175680"/>
                        </a:lnTo>
                        <a:lnTo>
                          <a:pt x="172527" y="174622"/>
                        </a:lnTo>
                        <a:lnTo>
                          <a:pt x="173149" y="173538"/>
                        </a:lnTo>
                        <a:lnTo>
                          <a:pt x="176482" y="169940"/>
                        </a:lnTo>
                        <a:lnTo>
                          <a:pt x="181917" y="171515"/>
                        </a:lnTo>
                        <a:lnTo>
                          <a:pt x="181908" y="178880"/>
                        </a:lnTo>
                        <a:lnTo>
                          <a:pt x="176629" y="180534"/>
                        </a:lnTo>
                        <a:close/>
                      </a:path>
                      <a:path w="333375" h="247650">
                        <a:moveTo>
                          <a:pt x="85572" y="179578"/>
                        </a:moveTo>
                        <a:lnTo>
                          <a:pt x="82119" y="176344"/>
                        </a:lnTo>
                        <a:lnTo>
                          <a:pt x="82210" y="174622"/>
                        </a:lnTo>
                        <a:lnTo>
                          <a:pt x="82309" y="173538"/>
                        </a:lnTo>
                        <a:lnTo>
                          <a:pt x="86149" y="170900"/>
                        </a:lnTo>
                        <a:lnTo>
                          <a:pt x="88474" y="171024"/>
                        </a:lnTo>
                        <a:lnTo>
                          <a:pt x="92354" y="174303"/>
                        </a:lnTo>
                        <a:lnTo>
                          <a:pt x="92411" y="175680"/>
                        </a:lnTo>
                        <a:lnTo>
                          <a:pt x="88945" y="179413"/>
                        </a:lnTo>
                        <a:lnTo>
                          <a:pt x="85572" y="179578"/>
                        </a:lnTo>
                        <a:close/>
                      </a:path>
                      <a:path w="333375" h="247650">
                        <a:moveTo>
                          <a:pt x="134618" y="217285"/>
                        </a:moveTo>
                        <a:lnTo>
                          <a:pt x="131440" y="217281"/>
                        </a:lnTo>
                        <a:lnTo>
                          <a:pt x="130102" y="216816"/>
                        </a:lnTo>
                        <a:lnTo>
                          <a:pt x="126120" y="214085"/>
                        </a:lnTo>
                        <a:lnTo>
                          <a:pt x="128138" y="209523"/>
                        </a:lnTo>
                        <a:lnTo>
                          <a:pt x="134880" y="209523"/>
                        </a:lnTo>
                        <a:lnTo>
                          <a:pt x="136733" y="211174"/>
                        </a:lnTo>
                        <a:lnTo>
                          <a:pt x="136733" y="215495"/>
                        </a:lnTo>
                        <a:lnTo>
                          <a:pt x="134618" y="217285"/>
                        </a:lnTo>
                        <a:close/>
                      </a:path>
                    </a:pathLst>
                  </a:custGeom>
                  <a:solidFill>
                    <a:srgbClr val="00BBF1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1" name="object 159">
                    <a:extLst>
                      <a:ext uri="{FF2B5EF4-FFF2-40B4-BE49-F238E27FC236}">
                        <a16:creationId xmlns:a16="http://schemas.microsoft.com/office/drawing/2014/main" id="{46F6C523-A324-4D23-87EA-A8DEEF7B96E9}"/>
                      </a:ext>
                    </a:extLst>
                  </p:cNvPr>
                  <p:cNvSpPr/>
                  <p:nvPr/>
                </p:nvSpPr>
                <p:spPr>
                  <a:xfrm>
                    <a:off x="1951270" y="3460377"/>
                    <a:ext cx="248920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919" h="238125">
                        <a:moveTo>
                          <a:pt x="82031" y="0"/>
                        </a:moveTo>
                        <a:lnTo>
                          <a:pt x="166548" y="0"/>
                        </a:lnTo>
                        <a:lnTo>
                          <a:pt x="166548" y="130944"/>
                        </a:lnTo>
                        <a:lnTo>
                          <a:pt x="248579" y="130944"/>
                        </a:lnTo>
                        <a:lnTo>
                          <a:pt x="124289" y="238081"/>
                        </a:lnTo>
                        <a:lnTo>
                          <a:pt x="0" y="130944"/>
                        </a:lnTo>
                        <a:lnTo>
                          <a:pt x="82031" y="130944"/>
                        </a:lnTo>
                        <a:lnTo>
                          <a:pt x="82031" y="0"/>
                        </a:lnTo>
                        <a:close/>
                      </a:path>
                    </a:pathLst>
                  </a:custGeom>
                  <a:ln w="9523">
                    <a:solidFill>
                      <a:srgbClr val="66B1FF"/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2" name="object 160">
                    <a:extLst>
                      <a:ext uri="{FF2B5EF4-FFF2-40B4-BE49-F238E27FC236}">
                        <a16:creationId xmlns:a16="http://schemas.microsoft.com/office/drawing/2014/main" id="{8AE7C868-C0E9-4120-A4F1-F534604B8EE7}"/>
                      </a:ext>
                    </a:extLst>
                  </p:cNvPr>
                  <p:cNvSpPr/>
                  <p:nvPr/>
                </p:nvSpPr>
                <p:spPr>
                  <a:xfrm>
                    <a:off x="2908845" y="3460377"/>
                    <a:ext cx="248920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920" h="238125">
                        <a:moveTo>
                          <a:pt x="82031" y="0"/>
                        </a:moveTo>
                        <a:lnTo>
                          <a:pt x="166548" y="0"/>
                        </a:lnTo>
                        <a:lnTo>
                          <a:pt x="166548" y="130944"/>
                        </a:lnTo>
                        <a:lnTo>
                          <a:pt x="248579" y="130944"/>
                        </a:lnTo>
                        <a:lnTo>
                          <a:pt x="124289" y="238081"/>
                        </a:lnTo>
                        <a:lnTo>
                          <a:pt x="0" y="130944"/>
                        </a:lnTo>
                        <a:lnTo>
                          <a:pt x="82031" y="130944"/>
                        </a:lnTo>
                        <a:lnTo>
                          <a:pt x="82031" y="0"/>
                        </a:lnTo>
                        <a:close/>
                      </a:path>
                    </a:pathLst>
                  </a:custGeom>
                  <a:ln w="9523">
                    <a:solidFill>
                      <a:srgbClr val="66B1FF"/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3" name="object 161">
                    <a:extLst>
                      <a:ext uri="{FF2B5EF4-FFF2-40B4-BE49-F238E27FC236}">
                        <a16:creationId xmlns:a16="http://schemas.microsoft.com/office/drawing/2014/main" id="{ABBEDF02-0739-4123-B590-C9FA4A82E687}"/>
                      </a:ext>
                    </a:extLst>
                  </p:cNvPr>
                  <p:cNvSpPr/>
                  <p:nvPr/>
                </p:nvSpPr>
                <p:spPr>
                  <a:xfrm>
                    <a:off x="2276036" y="2913709"/>
                    <a:ext cx="552450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450" h="247650">
                        <a:moveTo>
                          <a:pt x="0" y="123802"/>
                        </a:moveTo>
                        <a:lnTo>
                          <a:pt x="123802" y="0"/>
                        </a:lnTo>
                        <a:lnTo>
                          <a:pt x="123802" y="81709"/>
                        </a:lnTo>
                        <a:lnTo>
                          <a:pt x="428546" y="81709"/>
                        </a:lnTo>
                        <a:lnTo>
                          <a:pt x="428546" y="0"/>
                        </a:lnTo>
                        <a:lnTo>
                          <a:pt x="552349" y="123802"/>
                        </a:lnTo>
                        <a:lnTo>
                          <a:pt x="428546" y="247604"/>
                        </a:lnTo>
                        <a:lnTo>
                          <a:pt x="428546" y="165895"/>
                        </a:lnTo>
                        <a:lnTo>
                          <a:pt x="123802" y="165895"/>
                        </a:lnTo>
                        <a:lnTo>
                          <a:pt x="123802" y="247604"/>
                        </a:lnTo>
                        <a:lnTo>
                          <a:pt x="0" y="123802"/>
                        </a:lnTo>
                        <a:close/>
                      </a:path>
                    </a:pathLst>
                  </a:custGeom>
                  <a:ln w="9523">
                    <a:solidFill>
                      <a:srgbClr val="66B1FF"/>
                    </a:solidFill>
                    <a:prstDash val="sysDash"/>
                  </a:ln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58" name="组合 357">
                <a:extLst>
                  <a:ext uri="{FF2B5EF4-FFF2-40B4-BE49-F238E27FC236}">
                    <a16:creationId xmlns:a16="http://schemas.microsoft.com/office/drawing/2014/main" id="{91969CB1-64CB-4D5C-9278-345C433EB04D}"/>
                  </a:ext>
                </a:extLst>
              </p:cNvPr>
              <p:cNvGrpSpPr/>
              <p:nvPr/>
            </p:nvGrpSpPr>
            <p:grpSpPr>
              <a:xfrm>
                <a:off x="5511255" y="2437337"/>
                <a:ext cx="1683173" cy="1266994"/>
                <a:chOff x="6539955" y="2589736"/>
                <a:chExt cx="1683173" cy="1569089"/>
              </a:xfrm>
            </p:grpSpPr>
            <p:grpSp>
              <p:nvGrpSpPr>
                <p:cNvPr id="359" name="组合 358">
                  <a:extLst>
                    <a:ext uri="{FF2B5EF4-FFF2-40B4-BE49-F238E27FC236}">
                      <a16:creationId xmlns:a16="http://schemas.microsoft.com/office/drawing/2014/main" id="{91CD6392-424C-4A39-99EA-FA44BCF3EADA}"/>
                    </a:ext>
                  </a:extLst>
                </p:cNvPr>
                <p:cNvGrpSpPr/>
                <p:nvPr/>
              </p:nvGrpSpPr>
              <p:grpSpPr>
                <a:xfrm>
                  <a:off x="6567178" y="2992415"/>
                  <a:ext cx="693653" cy="768541"/>
                  <a:chOff x="6567178" y="3115247"/>
                  <a:chExt cx="693653" cy="768541"/>
                </a:xfrm>
              </p:grpSpPr>
              <p:sp>
                <p:nvSpPr>
                  <p:cNvPr id="363" name="object 35">
                    <a:extLst>
                      <a:ext uri="{FF2B5EF4-FFF2-40B4-BE49-F238E27FC236}">
                        <a16:creationId xmlns:a16="http://schemas.microsoft.com/office/drawing/2014/main" id="{CBC41EAF-6A44-4C84-8F54-BA681C9442F5}"/>
                      </a:ext>
                    </a:extLst>
                  </p:cNvPr>
                  <p:cNvSpPr/>
                  <p:nvPr/>
                </p:nvSpPr>
                <p:spPr>
                  <a:xfrm>
                    <a:off x="6708265" y="3115247"/>
                    <a:ext cx="472440" cy="472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440" h="472439">
                        <a:moveTo>
                          <a:pt x="238310" y="471895"/>
                        </a:moveTo>
                        <a:lnTo>
                          <a:pt x="197713" y="471203"/>
                        </a:lnTo>
                        <a:lnTo>
                          <a:pt x="159083" y="469189"/>
                        </a:lnTo>
                        <a:lnTo>
                          <a:pt x="92825" y="461552"/>
                        </a:lnTo>
                        <a:lnTo>
                          <a:pt x="33053" y="438352"/>
                        </a:lnTo>
                        <a:lnTo>
                          <a:pt x="9913" y="379321"/>
                        </a:lnTo>
                        <a:lnTo>
                          <a:pt x="4348" y="336664"/>
                        </a:lnTo>
                        <a:lnTo>
                          <a:pt x="1045" y="288005"/>
                        </a:lnTo>
                        <a:lnTo>
                          <a:pt x="0" y="236334"/>
                        </a:lnTo>
                        <a:lnTo>
                          <a:pt x="1185" y="185492"/>
                        </a:lnTo>
                        <a:lnTo>
                          <a:pt x="4661" y="135767"/>
                        </a:lnTo>
                        <a:lnTo>
                          <a:pt x="10360" y="92850"/>
                        </a:lnTo>
                        <a:lnTo>
                          <a:pt x="33540" y="33104"/>
                        </a:lnTo>
                        <a:lnTo>
                          <a:pt x="92577" y="9938"/>
                        </a:lnTo>
                        <a:lnTo>
                          <a:pt x="156717" y="2567"/>
                        </a:lnTo>
                        <a:lnTo>
                          <a:pt x="233917" y="0"/>
                        </a:lnTo>
                        <a:lnTo>
                          <a:pt x="274429" y="690"/>
                        </a:lnTo>
                        <a:lnTo>
                          <a:pt x="312977" y="2700"/>
                        </a:lnTo>
                        <a:lnTo>
                          <a:pt x="348286" y="5941"/>
                        </a:lnTo>
                        <a:lnTo>
                          <a:pt x="379083" y="10321"/>
                        </a:lnTo>
                        <a:lnTo>
                          <a:pt x="395949" y="14507"/>
                        </a:lnTo>
                        <a:lnTo>
                          <a:pt x="233917" y="14507"/>
                        </a:lnTo>
                        <a:lnTo>
                          <a:pt x="194736" y="15145"/>
                        </a:lnTo>
                        <a:lnTo>
                          <a:pt x="124455" y="20068"/>
                        </a:lnTo>
                        <a:lnTo>
                          <a:pt x="63429" y="31729"/>
                        </a:lnTo>
                        <a:lnTo>
                          <a:pt x="32238" y="63235"/>
                        </a:lnTo>
                        <a:lnTo>
                          <a:pt x="19051" y="137520"/>
                        </a:lnTo>
                        <a:lnTo>
                          <a:pt x="15654" y="185492"/>
                        </a:lnTo>
                        <a:lnTo>
                          <a:pt x="14467" y="236334"/>
                        </a:lnTo>
                        <a:lnTo>
                          <a:pt x="15480" y="286415"/>
                        </a:lnTo>
                        <a:lnTo>
                          <a:pt x="18740" y="334938"/>
                        </a:lnTo>
                        <a:lnTo>
                          <a:pt x="24208" y="376854"/>
                        </a:lnTo>
                        <a:lnTo>
                          <a:pt x="43336" y="428070"/>
                        </a:lnTo>
                        <a:lnTo>
                          <a:pt x="95325" y="447269"/>
                        </a:lnTo>
                        <a:lnTo>
                          <a:pt x="160336" y="454739"/>
                        </a:lnTo>
                        <a:lnTo>
                          <a:pt x="238317" y="457385"/>
                        </a:lnTo>
                        <a:lnTo>
                          <a:pt x="397931" y="457385"/>
                        </a:lnTo>
                        <a:lnTo>
                          <a:pt x="379367" y="462005"/>
                        </a:lnTo>
                        <a:lnTo>
                          <a:pt x="349414" y="466240"/>
                        </a:lnTo>
                        <a:lnTo>
                          <a:pt x="315343" y="469341"/>
                        </a:lnTo>
                        <a:lnTo>
                          <a:pt x="278022" y="471246"/>
                        </a:lnTo>
                        <a:lnTo>
                          <a:pt x="238310" y="471895"/>
                        </a:lnTo>
                        <a:close/>
                      </a:path>
                      <a:path w="472440" h="472439">
                        <a:moveTo>
                          <a:pt x="397931" y="457385"/>
                        </a:moveTo>
                        <a:lnTo>
                          <a:pt x="238317" y="457385"/>
                        </a:lnTo>
                        <a:lnTo>
                          <a:pt x="277410" y="456752"/>
                        </a:lnTo>
                        <a:lnTo>
                          <a:pt x="314102" y="454891"/>
                        </a:lnTo>
                        <a:lnTo>
                          <a:pt x="376888" y="447722"/>
                        </a:lnTo>
                        <a:lnTo>
                          <a:pt x="428130" y="428560"/>
                        </a:lnTo>
                        <a:lnTo>
                          <a:pt x="447303" y="376584"/>
                        </a:lnTo>
                        <a:lnTo>
                          <a:pt x="452903" y="334396"/>
                        </a:lnTo>
                        <a:lnTo>
                          <a:pt x="456295" y="286415"/>
                        </a:lnTo>
                        <a:lnTo>
                          <a:pt x="457476" y="235565"/>
                        </a:lnTo>
                        <a:lnTo>
                          <a:pt x="456457" y="185492"/>
                        </a:lnTo>
                        <a:lnTo>
                          <a:pt x="453189" y="136949"/>
                        </a:lnTo>
                        <a:lnTo>
                          <a:pt x="447713" y="95029"/>
                        </a:lnTo>
                        <a:lnTo>
                          <a:pt x="428553" y="43800"/>
                        </a:lnTo>
                        <a:lnTo>
                          <a:pt x="376589" y="24614"/>
                        </a:lnTo>
                        <a:lnTo>
                          <a:pt x="311719" y="17151"/>
                        </a:lnTo>
                        <a:lnTo>
                          <a:pt x="233917" y="14507"/>
                        </a:lnTo>
                        <a:lnTo>
                          <a:pt x="395949" y="14507"/>
                        </a:lnTo>
                        <a:lnTo>
                          <a:pt x="438837" y="33518"/>
                        </a:lnTo>
                        <a:lnTo>
                          <a:pt x="461995" y="92552"/>
                        </a:lnTo>
                        <a:lnTo>
                          <a:pt x="467570" y="135217"/>
                        </a:lnTo>
                        <a:lnTo>
                          <a:pt x="470883" y="183886"/>
                        </a:lnTo>
                        <a:lnTo>
                          <a:pt x="471937" y="235565"/>
                        </a:lnTo>
                        <a:lnTo>
                          <a:pt x="470757" y="286415"/>
                        </a:lnTo>
                        <a:lnTo>
                          <a:pt x="467283" y="336154"/>
                        </a:lnTo>
                        <a:lnTo>
                          <a:pt x="461584" y="379079"/>
                        </a:lnTo>
                        <a:lnTo>
                          <a:pt x="438412" y="438835"/>
                        </a:lnTo>
                        <a:lnTo>
                          <a:pt x="415281" y="453066"/>
                        </a:lnTo>
                        <a:lnTo>
                          <a:pt x="397931" y="457385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4" name="object 36">
                    <a:extLst>
                      <a:ext uri="{FF2B5EF4-FFF2-40B4-BE49-F238E27FC236}">
                        <a16:creationId xmlns:a16="http://schemas.microsoft.com/office/drawing/2014/main" id="{DF30C8A1-60A6-4A94-8958-E9B2BDA05D59}"/>
                      </a:ext>
                    </a:extLst>
                  </p:cNvPr>
                  <p:cNvSpPr/>
                  <p:nvPr/>
                </p:nvSpPr>
                <p:spPr>
                  <a:xfrm>
                    <a:off x="7068891" y="3399787"/>
                    <a:ext cx="1714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5" h="15875">
                        <a:moveTo>
                          <a:pt x="12984" y="15757"/>
                        </a:moveTo>
                        <a:lnTo>
                          <a:pt x="3758" y="15757"/>
                        </a:lnTo>
                        <a:lnTo>
                          <a:pt x="0" y="12218"/>
                        </a:lnTo>
                        <a:lnTo>
                          <a:pt x="0" y="3523"/>
                        </a:lnTo>
                        <a:lnTo>
                          <a:pt x="3758" y="0"/>
                        </a:lnTo>
                        <a:lnTo>
                          <a:pt x="12984" y="0"/>
                        </a:lnTo>
                        <a:lnTo>
                          <a:pt x="16749" y="3523"/>
                        </a:lnTo>
                        <a:lnTo>
                          <a:pt x="16750" y="12218"/>
                        </a:lnTo>
                        <a:lnTo>
                          <a:pt x="12984" y="15757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5" name="object 37">
                    <a:extLst>
                      <a:ext uri="{FF2B5EF4-FFF2-40B4-BE49-F238E27FC236}">
                        <a16:creationId xmlns:a16="http://schemas.microsoft.com/office/drawing/2014/main" id="{35375BBF-F5AF-4775-82F0-9EC798F62528}"/>
                      </a:ext>
                    </a:extLst>
                  </p:cNvPr>
                  <p:cNvSpPr/>
                  <p:nvPr/>
                </p:nvSpPr>
                <p:spPr>
                  <a:xfrm>
                    <a:off x="6776781" y="3227639"/>
                    <a:ext cx="336550" cy="22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550" h="224789">
                        <a:moveTo>
                          <a:pt x="307212" y="82181"/>
                        </a:moveTo>
                        <a:lnTo>
                          <a:pt x="80684" y="82181"/>
                        </a:lnTo>
                        <a:lnTo>
                          <a:pt x="80135" y="69478"/>
                        </a:lnTo>
                        <a:lnTo>
                          <a:pt x="105241" y="17614"/>
                        </a:lnTo>
                        <a:lnTo>
                          <a:pt x="149063" y="1018"/>
                        </a:lnTo>
                        <a:lnTo>
                          <a:pt x="159222" y="0"/>
                        </a:lnTo>
                        <a:lnTo>
                          <a:pt x="163926" y="0"/>
                        </a:lnTo>
                        <a:lnTo>
                          <a:pt x="204613" y="9536"/>
                        </a:lnTo>
                        <a:lnTo>
                          <a:pt x="229838" y="30753"/>
                        </a:lnTo>
                        <a:lnTo>
                          <a:pt x="242848" y="52567"/>
                        </a:lnTo>
                        <a:lnTo>
                          <a:pt x="246887" y="63899"/>
                        </a:lnTo>
                        <a:lnTo>
                          <a:pt x="258691" y="63899"/>
                        </a:lnTo>
                        <a:lnTo>
                          <a:pt x="299506" y="74316"/>
                        </a:lnTo>
                        <a:lnTo>
                          <a:pt x="307212" y="82181"/>
                        </a:lnTo>
                        <a:close/>
                      </a:path>
                      <a:path w="336550" h="224789">
                        <a:moveTo>
                          <a:pt x="258691" y="63899"/>
                        </a:moveTo>
                        <a:lnTo>
                          <a:pt x="246887" y="63899"/>
                        </a:lnTo>
                        <a:lnTo>
                          <a:pt x="250303" y="63584"/>
                        </a:lnTo>
                        <a:lnTo>
                          <a:pt x="253626" y="63432"/>
                        </a:lnTo>
                        <a:lnTo>
                          <a:pt x="256862" y="63432"/>
                        </a:lnTo>
                        <a:lnTo>
                          <a:pt x="258691" y="63899"/>
                        </a:lnTo>
                        <a:close/>
                      </a:path>
                      <a:path w="336550" h="224789">
                        <a:moveTo>
                          <a:pt x="247452" y="224577"/>
                        </a:moveTo>
                        <a:lnTo>
                          <a:pt x="79024" y="224577"/>
                        </a:lnTo>
                        <a:lnTo>
                          <a:pt x="54672" y="219813"/>
                        </a:lnTo>
                        <a:lnTo>
                          <a:pt x="25855" y="204531"/>
                        </a:lnTo>
                        <a:lnTo>
                          <a:pt x="3866" y="177246"/>
                        </a:lnTo>
                        <a:lnTo>
                          <a:pt x="0" y="136474"/>
                        </a:lnTo>
                        <a:lnTo>
                          <a:pt x="13774" y="106621"/>
                        </a:lnTo>
                        <a:lnTo>
                          <a:pt x="36009" y="90290"/>
                        </a:lnTo>
                        <a:lnTo>
                          <a:pt x="59342" y="83448"/>
                        </a:lnTo>
                        <a:lnTo>
                          <a:pt x="76408" y="82063"/>
                        </a:lnTo>
                        <a:lnTo>
                          <a:pt x="79112" y="82063"/>
                        </a:lnTo>
                        <a:lnTo>
                          <a:pt x="80684" y="82181"/>
                        </a:lnTo>
                        <a:lnTo>
                          <a:pt x="307212" y="82181"/>
                        </a:lnTo>
                        <a:lnTo>
                          <a:pt x="314672" y="89797"/>
                        </a:lnTo>
                        <a:lnTo>
                          <a:pt x="98944" y="89797"/>
                        </a:lnTo>
                        <a:lnTo>
                          <a:pt x="95780" y="94708"/>
                        </a:lnTo>
                        <a:lnTo>
                          <a:pt x="95780" y="118547"/>
                        </a:lnTo>
                        <a:lnTo>
                          <a:pt x="98944" y="120166"/>
                        </a:lnTo>
                        <a:lnTo>
                          <a:pt x="331427" y="120166"/>
                        </a:lnTo>
                        <a:lnTo>
                          <a:pt x="333334" y="127148"/>
                        </a:lnTo>
                        <a:lnTo>
                          <a:pt x="98944" y="127148"/>
                        </a:lnTo>
                        <a:lnTo>
                          <a:pt x="95780" y="129993"/>
                        </a:lnTo>
                        <a:lnTo>
                          <a:pt x="95780" y="154097"/>
                        </a:lnTo>
                        <a:lnTo>
                          <a:pt x="98944" y="157775"/>
                        </a:lnTo>
                        <a:lnTo>
                          <a:pt x="331866" y="157775"/>
                        </a:lnTo>
                        <a:lnTo>
                          <a:pt x="330309" y="164713"/>
                        </a:lnTo>
                        <a:lnTo>
                          <a:pt x="98944" y="164713"/>
                        </a:lnTo>
                        <a:lnTo>
                          <a:pt x="95780" y="167559"/>
                        </a:lnTo>
                        <a:lnTo>
                          <a:pt x="95780" y="191663"/>
                        </a:lnTo>
                        <a:lnTo>
                          <a:pt x="98944" y="195341"/>
                        </a:lnTo>
                        <a:lnTo>
                          <a:pt x="311873" y="195341"/>
                        </a:lnTo>
                        <a:lnTo>
                          <a:pt x="305210" y="203671"/>
                        </a:lnTo>
                        <a:lnTo>
                          <a:pt x="279363" y="218326"/>
                        </a:lnTo>
                        <a:lnTo>
                          <a:pt x="257683" y="223772"/>
                        </a:lnTo>
                        <a:lnTo>
                          <a:pt x="247452" y="224577"/>
                        </a:lnTo>
                        <a:close/>
                      </a:path>
                      <a:path w="336550" h="224789">
                        <a:moveTo>
                          <a:pt x="331427" y="120166"/>
                        </a:moveTo>
                        <a:lnTo>
                          <a:pt x="224589" y="120166"/>
                        </a:lnTo>
                        <a:lnTo>
                          <a:pt x="231044" y="118547"/>
                        </a:lnTo>
                        <a:lnTo>
                          <a:pt x="231043" y="94708"/>
                        </a:lnTo>
                        <a:lnTo>
                          <a:pt x="224589" y="89797"/>
                        </a:lnTo>
                        <a:lnTo>
                          <a:pt x="314672" y="89797"/>
                        </a:lnTo>
                        <a:lnTo>
                          <a:pt x="326404" y="101772"/>
                        </a:lnTo>
                        <a:lnTo>
                          <a:pt x="331427" y="120166"/>
                        </a:lnTo>
                        <a:close/>
                      </a:path>
                      <a:path w="336550" h="224789">
                        <a:moveTo>
                          <a:pt x="331866" y="157775"/>
                        </a:moveTo>
                        <a:lnTo>
                          <a:pt x="224589" y="157775"/>
                        </a:lnTo>
                        <a:lnTo>
                          <a:pt x="231044" y="154097"/>
                        </a:lnTo>
                        <a:lnTo>
                          <a:pt x="231039" y="129993"/>
                        </a:lnTo>
                        <a:lnTo>
                          <a:pt x="224589" y="127148"/>
                        </a:lnTo>
                        <a:lnTo>
                          <a:pt x="333334" y="127148"/>
                        </a:lnTo>
                        <a:lnTo>
                          <a:pt x="336301" y="138011"/>
                        </a:lnTo>
                        <a:lnTo>
                          <a:pt x="331866" y="157775"/>
                        </a:lnTo>
                        <a:close/>
                      </a:path>
                      <a:path w="336550" h="224789">
                        <a:moveTo>
                          <a:pt x="311873" y="195341"/>
                        </a:moveTo>
                        <a:lnTo>
                          <a:pt x="224589" y="195341"/>
                        </a:lnTo>
                        <a:lnTo>
                          <a:pt x="231044" y="191663"/>
                        </a:lnTo>
                        <a:lnTo>
                          <a:pt x="231039" y="167559"/>
                        </a:lnTo>
                        <a:lnTo>
                          <a:pt x="224589" y="164713"/>
                        </a:lnTo>
                        <a:lnTo>
                          <a:pt x="330309" y="164713"/>
                        </a:lnTo>
                        <a:lnTo>
                          <a:pt x="327947" y="175241"/>
                        </a:lnTo>
                        <a:lnTo>
                          <a:pt x="311873" y="195341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6" name="object 38">
                    <a:extLst>
                      <a:ext uri="{FF2B5EF4-FFF2-40B4-BE49-F238E27FC236}">
                        <a16:creationId xmlns:a16="http://schemas.microsoft.com/office/drawing/2014/main" id="{A57897B2-BE46-4A0F-86A8-8BBBE22AC81E}"/>
                      </a:ext>
                    </a:extLst>
                  </p:cNvPr>
                  <p:cNvSpPr/>
                  <p:nvPr/>
                </p:nvSpPr>
                <p:spPr>
                  <a:xfrm>
                    <a:off x="7068891" y="3361799"/>
                    <a:ext cx="1714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5" h="15875">
                        <a:moveTo>
                          <a:pt x="12984" y="15768"/>
                        </a:moveTo>
                        <a:lnTo>
                          <a:pt x="3758" y="15768"/>
                        </a:lnTo>
                        <a:lnTo>
                          <a:pt x="0" y="12233"/>
                        </a:lnTo>
                        <a:lnTo>
                          <a:pt x="0" y="3537"/>
                        </a:lnTo>
                        <a:lnTo>
                          <a:pt x="3758" y="0"/>
                        </a:lnTo>
                        <a:lnTo>
                          <a:pt x="12984" y="0"/>
                        </a:lnTo>
                        <a:lnTo>
                          <a:pt x="16750" y="3537"/>
                        </a:lnTo>
                        <a:lnTo>
                          <a:pt x="16750" y="12233"/>
                        </a:lnTo>
                        <a:lnTo>
                          <a:pt x="12984" y="15768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7" name="object 39">
                    <a:extLst>
                      <a:ext uri="{FF2B5EF4-FFF2-40B4-BE49-F238E27FC236}">
                        <a16:creationId xmlns:a16="http://schemas.microsoft.com/office/drawing/2014/main" id="{E111E159-3020-4131-97DE-0021E2AABE73}"/>
                      </a:ext>
                    </a:extLst>
                  </p:cNvPr>
                  <p:cNvSpPr/>
                  <p:nvPr/>
                </p:nvSpPr>
                <p:spPr>
                  <a:xfrm>
                    <a:off x="7068891" y="3326516"/>
                    <a:ext cx="17145" cy="1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5" h="15875">
                        <a:moveTo>
                          <a:pt x="12984" y="15500"/>
                        </a:moveTo>
                        <a:lnTo>
                          <a:pt x="3758" y="15500"/>
                        </a:lnTo>
                        <a:lnTo>
                          <a:pt x="0" y="11970"/>
                        </a:lnTo>
                        <a:lnTo>
                          <a:pt x="0" y="3278"/>
                        </a:lnTo>
                        <a:lnTo>
                          <a:pt x="3758" y="0"/>
                        </a:lnTo>
                        <a:lnTo>
                          <a:pt x="12984" y="0"/>
                        </a:lnTo>
                        <a:lnTo>
                          <a:pt x="16749" y="3278"/>
                        </a:lnTo>
                        <a:lnTo>
                          <a:pt x="16750" y="11970"/>
                        </a:lnTo>
                        <a:lnTo>
                          <a:pt x="12984" y="15500"/>
                        </a:lnTo>
                        <a:close/>
                      </a:path>
                    </a:pathLst>
                  </a:custGeom>
                  <a:solidFill>
                    <a:srgbClr val="33CCF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8" name="矩形 367">
                    <a:extLst>
                      <a:ext uri="{FF2B5EF4-FFF2-40B4-BE49-F238E27FC236}">
                        <a16:creationId xmlns:a16="http://schemas.microsoft.com/office/drawing/2014/main" id="{17CCAD2D-C11B-4134-B4FC-2B3AEDA87A60}"/>
                      </a:ext>
                    </a:extLst>
                  </p:cNvPr>
                  <p:cNvSpPr/>
                  <p:nvPr/>
                </p:nvSpPr>
                <p:spPr>
                  <a:xfrm>
                    <a:off x="6567178" y="3597918"/>
                    <a:ext cx="693653" cy="2858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altLang="zh-CN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Web</a:t>
                    </a:r>
                    <a:r>
                      <a:rPr lang="zh-CN" altLang="en-US"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服务</a:t>
                    </a:r>
                    <a:endParaRPr lang="zh-CN" altLang="en-US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ABDA0B54-5E02-441C-8F40-BFC075EAB058}"/>
                    </a:ext>
                  </a:extLst>
                </p:cNvPr>
                <p:cNvSpPr/>
                <p:nvPr/>
              </p:nvSpPr>
              <p:spPr>
                <a:xfrm>
                  <a:off x="7422740" y="2770410"/>
                  <a:ext cx="800388" cy="116254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-2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W</a:t>
                  </a: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EB</a:t>
                  </a:r>
                  <a:r>
                    <a:rPr lang="en-US" altLang="zh-CN"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-</a:t>
                  </a:r>
                  <a:r>
                    <a:rPr lang="en-US" altLang="zh-CN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1</a:t>
                  </a:r>
                </a:p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-2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W</a:t>
                  </a: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EB</a:t>
                  </a:r>
                  <a:r>
                    <a:rPr lang="en-US" altLang="zh-CN"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-</a:t>
                  </a:r>
                  <a:r>
                    <a:rPr lang="en-US" altLang="zh-CN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2</a:t>
                  </a:r>
                </a:p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-2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W</a:t>
                  </a: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EB</a:t>
                  </a:r>
                  <a:r>
                    <a:rPr lang="en-US" altLang="zh-CN"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-</a:t>
                  </a:r>
                  <a:r>
                    <a:rPr lang="en-US" altLang="zh-CN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3</a:t>
                  </a:r>
                </a:p>
                <a:p>
                  <a:pPr marR="351790" algn="just">
                    <a:spcBef>
                      <a:spcPts val="1000"/>
                    </a:spcBef>
                  </a:pPr>
                  <a:r>
                    <a:rPr lang="en-US" altLang="zh-CN"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WEB…</a:t>
                  </a:r>
                  <a:endParaRPr lang="en-US" altLang="zh-CN"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object 34">
                  <a:extLst>
                    <a:ext uri="{FF2B5EF4-FFF2-40B4-BE49-F238E27FC236}">
                      <a16:creationId xmlns:a16="http://schemas.microsoft.com/office/drawing/2014/main" id="{58B32FDB-6529-4031-94AA-1CD4ED9C386F}"/>
                    </a:ext>
                  </a:extLst>
                </p:cNvPr>
                <p:cNvSpPr/>
                <p:nvPr/>
              </p:nvSpPr>
              <p:spPr>
                <a:xfrm>
                  <a:off x="6539955" y="2589736"/>
                  <a:ext cx="1486970" cy="1569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00" h="1581150">
                      <a:moveTo>
                        <a:pt x="0" y="0"/>
                      </a:moveTo>
                      <a:lnTo>
                        <a:pt x="2742698" y="0"/>
                      </a:lnTo>
                      <a:lnTo>
                        <a:pt x="2742698" y="1580860"/>
                      </a:lnTo>
                      <a:lnTo>
                        <a:pt x="0" y="15808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3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object 132">
                  <a:extLst>
                    <a:ext uri="{FF2B5EF4-FFF2-40B4-BE49-F238E27FC236}">
                      <a16:creationId xmlns:a16="http://schemas.microsoft.com/office/drawing/2014/main" id="{BBDA3DB2-115F-405B-BB5F-56153CB71DD0}"/>
                    </a:ext>
                  </a:extLst>
                </p:cNvPr>
                <p:cNvSpPr/>
                <p:nvPr/>
              </p:nvSpPr>
              <p:spPr>
                <a:xfrm>
                  <a:off x="7293376" y="2608543"/>
                  <a:ext cx="0" cy="1495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495425">
                      <a:moveTo>
                        <a:pt x="0" y="0"/>
                      </a:moveTo>
                      <a:lnTo>
                        <a:pt x="0" y="747575"/>
                      </a:lnTo>
                      <a:lnTo>
                        <a:pt x="0" y="1495151"/>
                      </a:lnTo>
                    </a:path>
                  </a:pathLst>
                </a:custGeom>
                <a:ln w="19046">
                  <a:solidFill>
                    <a:srgbClr val="CECECE"/>
                  </a:solidFill>
                  <a:prstDash val="lgDash"/>
                </a:ln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3A3828AC-EAE0-468A-928B-5A168F37DFC1}"/>
                </a:ext>
              </a:extLst>
            </p:cNvPr>
            <p:cNvGrpSpPr/>
            <p:nvPr/>
          </p:nvGrpSpPr>
          <p:grpSpPr>
            <a:xfrm>
              <a:off x="860406" y="4258123"/>
              <a:ext cx="6220155" cy="1096433"/>
              <a:chOff x="1818375" y="4765787"/>
              <a:chExt cx="6220155" cy="1280171"/>
            </a:xfrm>
          </p:grpSpPr>
          <p:sp>
            <p:nvSpPr>
              <p:cNvPr id="314" name="object 4">
                <a:extLst>
                  <a:ext uri="{FF2B5EF4-FFF2-40B4-BE49-F238E27FC236}">
                    <a16:creationId xmlns:a16="http://schemas.microsoft.com/office/drawing/2014/main" id="{816DF0CF-4B2F-4D6C-BF52-73A0627E9B56}"/>
                  </a:ext>
                </a:extLst>
              </p:cNvPr>
              <p:cNvSpPr/>
              <p:nvPr/>
            </p:nvSpPr>
            <p:spPr>
              <a:xfrm>
                <a:off x="1818375" y="4765787"/>
                <a:ext cx="6220155" cy="1280171"/>
              </a:xfrm>
              <a:custGeom>
                <a:avLst/>
                <a:gdLst/>
                <a:ahLst/>
                <a:cxnLst/>
                <a:rect l="l" t="t" r="r" b="b"/>
                <a:pathLst>
                  <a:path w="6757670" h="1548765">
                    <a:moveTo>
                      <a:pt x="0" y="0"/>
                    </a:moveTo>
                    <a:lnTo>
                      <a:pt x="6757512" y="0"/>
                    </a:lnTo>
                    <a:lnTo>
                      <a:pt x="6757512" y="1548489"/>
                    </a:lnTo>
                    <a:lnTo>
                      <a:pt x="0" y="1548489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5" name="object 5">
                <a:extLst>
                  <a:ext uri="{FF2B5EF4-FFF2-40B4-BE49-F238E27FC236}">
                    <a16:creationId xmlns:a16="http://schemas.microsoft.com/office/drawing/2014/main" id="{48AC16BF-C975-492F-8B53-FAFF5C4BB7FF}"/>
                  </a:ext>
                </a:extLst>
              </p:cNvPr>
              <p:cNvSpPr/>
              <p:nvPr/>
            </p:nvSpPr>
            <p:spPr>
              <a:xfrm>
                <a:off x="6387702" y="4935532"/>
                <a:ext cx="1530185" cy="960910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238250">
                    <a:moveTo>
                      <a:pt x="0" y="0"/>
                    </a:moveTo>
                    <a:lnTo>
                      <a:pt x="1809419" y="0"/>
                    </a:lnTo>
                    <a:lnTo>
                      <a:pt x="1809419" y="1238023"/>
                    </a:lnTo>
                    <a:lnTo>
                      <a:pt x="0" y="1238023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6" name="object 6">
                <a:extLst>
                  <a:ext uri="{FF2B5EF4-FFF2-40B4-BE49-F238E27FC236}">
                    <a16:creationId xmlns:a16="http://schemas.microsoft.com/office/drawing/2014/main" id="{2D5FFF37-97D8-4262-8DE9-5ADBB946577B}"/>
                  </a:ext>
                </a:extLst>
              </p:cNvPr>
              <p:cNvSpPr txBox="1"/>
              <p:nvPr/>
            </p:nvSpPr>
            <p:spPr>
              <a:xfrm>
                <a:off x="6872031" y="5003858"/>
                <a:ext cx="508000" cy="18042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事务管理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C65C7C15-D21D-44D9-B564-2398479BDF32}"/>
                  </a:ext>
                </a:extLst>
              </p:cNvPr>
              <p:cNvGrpSpPr/>
              <p:nvPr/>
            </p:nvGrpSpPr>
            <p:grpSpPr>
              <a:xfrm>
                <a:off x="6603128" y="5252648"/>
                <a:ext cx="508000" cy="613802"/>
                <a:chOff x="6602858" y="5414366"/>
                <a:chExt cx="508000" cy="613802"/>
              </a:xfrm>
            </p:grpSpPr>
            <p:sp>
              <p:nvSpPr>
                <p:cNvPr id="353" name="object 24">
                  <a:extLst>
                    <a:ext uri="{FF2B5EF4-FFF2-40B4-BE49-F238E27FC236}">
                      <a16:creationId xmlns:a16="http://schemas.microsoft.com/office/drawing/2014/main" id="{B03F550D-EF98-4B63-B1F3-8E5520640204}"/>
                    </a:ext>
                  </a:extLst>
                </p:cNvPr>
                <p:cNvSpPr/>
                <p:nvPr/>
              </p:nvSpPr>
              <p:spPr>
                <a:xfrm>
                  <a:off x="6662427" y="5414366"/>
                  <a:ext cx="395605" cy="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04" h="377190">
                      <a:moveTo>
                        <a:pt x="199582" y="376843"/>
                      </a:moveTo>
                      <a:lnTo>
                        <a:pt x="133100" y="374693"/>
                      </a:lnTo>
                      <a:lnTo>
                        <a:pt x="77525" y="368580"/>
                      </a:lnTo>
                      <a:lnTo>
                        <a:pt x="27405" y="350042"/>
                      </a:lnTo>
                      <a:lnTo>
                        <a:pt x="8014" y="302918"/>
                      </a:lnTo>
                      <a:lnTo>
                        <a:pt x="2635" y="261374"/>
                      </a:lnTo>
                      <a:lnTo>
                        <a:pt x="0" y="213622"/>
                      </a:lnTo>
                      <a:lnTo>
                        <a:pt x="124" y="163226"/>
                      </a:lnTo>
                      <a:lnTo>
                        <a:pt x="2900" y="115907"/>
                      </a:lnTo>
                      <a:lnTo>
                        <a:pt x="8405" y="74147"/>
                      </a:lnTo>
                      <a:lnTo>
                        <a:pt x="27845" y="26456"/>
                      </a:lnTo>
                      <a:lnTo>
                        <a:pt x="77369" y="7965"/>
                      </a:lnTo>
                      <a:lnTo>
                        <a:pt x="131184" y="2056"/>
                      </a:lnTo>
                      <a:lnTo>
                        <a:pt x="195907" y="0"/>
                      </a:lnTo>
                      <a:lnTo>
                        <a:pt x="229872" y="547"/>
                      </a:lnTo>
                      <a:lnTo>
                        <a:pt x="262203" y="2149"/>
                      </a:lnTo>
                      <a:lnTo>
                        <a:pt x="291822" y="4742"/>
                      </a:lnTo>
                      <a:lnTo>
                        <a:pt x="317651" y="8263"/>
                      </a:lnTo>
                      <a:lnTo>
                        <a:pt x="331493" y="11539"/>
                      </a:lnTo>
                      <a:lnTo>
                        <a:pt x="195906" y="11539"/>
                      </a:lnTo>
                      <a:lnTo>
                        <a:pt x="163023" y="12048"/>
                      </a:lnTo>
                      <a:lnTo>
                        <a:pt x="104060" y="15967"/>
                      </a:lnTo>
                      <a:lnTo>
                        <a:pt x="52892" y="25278"/>
                      </a:lnTo>
                      <a:lnTo>
                        <a:pt x="20367" y="76084"/>
                      </a:lnTo>
                      <a:lnTo>
                        <a:pt x="14005" y="128497"/>
                      </a:lnTo>
                      <a:lnTo>
                        <a:pt x="11815" y="188692"/>
                      </a:lnTo>
                      <a:lnTo>
                        <a:pt x="13802" y="248790"/>
                      </a:lnTo>
                      <a:lnTo>
                        <a:pt x="19976" y="300909"/>
                      </a:lnTo>
                      <a:lnTo>
                        <a:pt x="36025" y="341798"/>
                      </a:lnTo>
                      <a:lnTo>
                        <a:pt x="79636" y="357116"/>
                      </a:lnTo>
                      <a:lnTo>
                        <a:pt x="134184" y="363100"/>
                      </a:lnTo>
                      <a:lnTo>
                        <a:pt x="199581" y="365230"/>
                      </a:lnTo>
                      <a:lnTo>
                        <a:pt x="333856" y="365230"/>
                      </a:lnTo>
                      <a:lnTo>
                        <a:pt x="317885" y="369027"/>
                      </a:lnTo>
                      <a:lnTo>
                        <a:pt x="292792" y="372352"/>
                      </a:lnTo>
                      <a:lnTo>
                        <a:pt x="264217" y="374806"/>
                      </a:lnTo>
                      <a:lnTo>
                        <a:pt x="232900" y="376323"/>
                      </a:lnTo>
                      <a:lnTo>
                        <a:pt x="199582" y="376843"/>
                      </a:lnTo>
                      <a:close/>
                    </a:path>
                    <a:path w="395604" h="377190">
                      <a:moveTo>
                        <a:pt x="333856" y="365230"/>
                      </a:moveTo>
                      <a:lnTo>
                        <a:pt x="199581" y="365230"/>
                      </a:lnTo>
                      <a:lnTo>
                        <a:pt x="232361" y="364722"/>
                      </a:lnTo>
                      <a:lnTo>
                        <a:pt x="263131" y="363229"/>
                      </a:lnTo>
                      <a:lnTo>
                        <a:pt x="315773" y="357488"/>
                      </a:lnTo>
                      <a:lnTo>
                        <a:pt x="358749" y="342180"/>
                      </a:lnTo>
                      <a:lnTo>
                        <a:pt x="374808" y="300686"/>
                      </a:lnTo>
                      <a:lnTo>
                        <a:pt x="381168" y="248273"/>
                      </a:lnTo>
                      <a:lnTo>
                        <a:pt x="383350" y="188078"/>
                      </a:lnTo>
                      <a:lnTo>
                        <a:pt x="381339" y="127981"/>
                      </a:lnTo>
                      <a:lnTo>
                        <a:pt x="375121" y="75860"/>
                      </a:lnTo>
                      <a:lnTo>
                        <a:pt x="359043" y="34971"/>
                      </a:lnTo>
                      <a:lnTo>
                        <a:pt x="315461" y="19654"/>
                      </a:lnTo>
                      <a:lnTo>
                        <a:pt x="261167" y="13670"/>
                      </a:lnTo>
                      <a:lnTo>
                        <a:pt x="195906" y="11539"/>
                      </a:lnTo>
                      <a:lnTo>
                        <a:pt x="331493" y="11539"/>
                      </a:lnTo>
                      <a:lnTo>
                        <a:pt x="367771" y="26800"/>
                      </a:lnTo>
                      <a:lnTo>
                        <a:pt x="387163" y="73925"/>
                      </a:lnTo>
                      <a:lnTo>
                        <a:pt x="392550" y="115470"/>
                      </a:lnTo>
                      <a:lnTo>
                        <a:pt x="395204" y="163226"/>
                      </a:lnTo>
                      <a:lnTo>
                        <a:pt x="395104" y="213622"/>
                      </a:lnTo>
                      <a:lnTo>
                        <a:pt x="392347" y="260975"/>
                      </a:lnTo>
                      <a:lnTo>
                        <a:pt x="386851" y="302770"/>
                      </a:lnTo>
                      <a:lnTo>
                        <a:pt x="367410" y="350499"/>
                      </a:lnTo>
                      <a:lnTo>
                        <a:pt x="348003" y="361867"/>
                      </a:lnTo>
                      <a:lnTo>
                        <a:pt x="333856" y="365230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4" name="object 25">
                  <a:extLst>
                    <a:ext uri="{FF2B5EF4-FFF2-40B4-BE49-F238E27FC236}">
                      <a16:creationId xmlns:a16="http://schemas.microsoft.com/office/drawing/2014/main" id="{19BB6124-818A-4B86-AFCE-415F5B7BE2C8}"/>
                    </a:ext>
                  </a:extLst>
                </p:cNvPr>
                <p:cNvSpPr/>
                <p:nvPr/>
              </p:nvSpPr>
              <p:spPr>
                <a:xfrm>
                  <a:off x="6754496" y="5512933"/>
                  <a:ext cx="209631" cy="202938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object 26">
                  <a:extLst>
                    <a:ext uri="{FF2B5EF4-FFF2-40B4-BE49-F238E27FC236}">
                      <a16:creationId xmlns:a16="http://schemas.microsoft.com/office/drawing/2014/main" id="{57BC7010-B849-4DAC-8905-B107EF34928C}"/>
                    </a:ext>
                  </a:extLst>
                </p:cNvPr>
                <p:cNvSpPr txBox="1"/>
                <p:nvPr/>
              </p:nvSpPr>
              <p:spPr>
                <a:xfrm>
                  <a:off x="6602858" y="5847743"/>
                  <a:ext cx="508000" cy="180425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125"/>
                    </a:spcBef>
                  </a:pPr>
                  <a:r>
                    <a:rPr sz="900" spc="2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消息队列</a:t>
                  </a:r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18" name="object 69">
                <a:extLst>
                  <a:ext uri="{FF2B5EF4-FFF2-40B4-BE49-F238E27FC236}">
                    <a16:creationId xmlns:a16="http://schemas.microsoft.com/office/drawing/2014/main" id="{C6C8BF46-65F3-40AB-AE3D-502E954B183B}"/>
                  </a:ext>
                </a:extLst>
              </p:cNvPr>
              <p:cNvSpPr txBox="1"/>
              <p:nvPr/>
            </p:nvSpPr>
            <p:spPr>
              <a:xfrm>
                <a:off x="2434010" y="5000374"/>
                <a:ext cx="631825" cy="18042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5"/>
                  </a:spcBef>
                </a:pPr>
                <a:r>
                  <a:rPr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缓存服务器</a:t>
                </a:r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9" name="object 138">
                <a:extLst>
                  <a:ext uri="{FF2B5EF4-FFF2-40B4-BE49-F238E27FC236}">
                    <a16:creationId xmlns:a16="http://schemas.microsoft.com/office/drawing/2014/main" id="{C680F65A-4E16-4C59-8A1F-8E31886E2FE7}"/>
                  </a:ext>
                </a:extLst>
              </p:cNvPr>
              <p:cNvSpPr/>
              <p:nvPr/>
            </p:nvSpPr>
            <p:spPr>
              <a:xfrm>
                <a:off x="1951269" y="4937206"/>
                <a:ext cx="1530185" cy="944343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238250">
                    <a:moveTo>
                      <a:pt x="0" y="0"/>
                    </a:moveTo>
                    <a:lnTo>
                      <a:pt x="1809419" y="0"/>
                    </a:lnTo>
                    <a:lnTo>
                      <a:pt x="1809419" y="1238023"/>
                    </a:lnTo>
                    <a:lnTo>
                      <a:pt x="0" y="1238023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15FEB1BD-A043-4919-BE07-6BD12D5EB4B9}"/>
                  </a:ext>
                </a:extLst>
              </p:cNvPr>
              <p:cNvGrpSpPr/>
              <p:nvPr/>
            </p:nvGrpSpPr>
            <p:grpSpPr>
              <a:xfrm>
                <a:off x="2194111" y="5210998"/>
                <a:ext cx="1043821" cy="629693"/>
                <a:chOff x="2194111" y="5415718"/>
                <a:chExt cx="1043821" cy="629693"/>
              </a:xfrm>
            </p:grpSpPr>
            <p:grpSp>
              <p:nvGrpSpPr>
                <p:cNvPr id="339" name="组合 338">
                  <a:extLst>
                    <a:ext uri="{FF2B5EF4-FFF2-40B4-BE49-F238E27FC236}">
                      <a16:creationId xmlns:a16="http://schemas.microsoft.com/office/drawing/2014/main" id="{BC926E00-CA4E-474F-B4E5-61EFD1EA9183}"/>
                    </a:ext>
                  </a:extLst>
                </p:cNvPr>
                <p:cNvGrpSpPr/>
                <p:nvPr/>
              </p:nvGrpSpPr>
              <p:grpSpPr>
                <a:xfrm>
                  <a:off x="2194111" y="5415718"/>
                  <a:ext cx="396240" cy="629693"/>
                  <a:chOff x="2194111" y="5415718"/>
                  <a:chExt cx="396240" cy="629693"/>
                </a:xfrm>
              </p:grpSpPr>
              <p:sp>
                <p:nvSpPr>
                  <p:cNvPr id="347" name="object 70">
                    <a:extLst>
                      <a:ext uri="{FF2B5EF4-FFF2-40B4-BE49-F238E27FC236}">
                        <a16:creationId xmlns:a16="http://schemas.microsoft.com/office/drawing/2014/main" id="{0DFA60CA-A0BA-40E6-AFA2-C8D5F03A0099}"/>
                      </a:ext>
                    </a:extLst>
                  </p:cNvPr>
                  <p:cNvSpPr txBox="1"/>
                  <p:nvPr/>
                </p:nvSpPr>
                <p:spPr>
                  <a:xfrm>
                    <a:off x="2222954" y="5864986"/>
                    <a:ext cx="332105" cy="180425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1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Re</a:t>
                    </a:r>
                    <a:r>
                      <a:rPr sz="900" spc="-1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d</a:t>
                    </a:r>
                    <a:r>
                      <a:rPr sz="900" spc="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is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8" name="object 139">
                    <a:extLst>
                      <a:ext uri="{FF2B5EF4-FFF2-40B4-BE49-F238E27FC236}">
                        <a16:creationId xmlns:a16="http://schemas.microsoft.com/office/drawing/2014/main" id="{47D11498-76A3-47E3-8A15-B343598EB16D}"/>
                      </a:ext>
                    </a:extLst>
                  </p:cNvPr>
                  <p:cNvSpPr/>
                  <p:nvPr/>
                </p:nvSpPr>
                <p:spPr>
                  <a:xfrm>
                    <a:off x="2194111" y="5415718"/>
                    <a:ext cx="396240" cy="391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1795">
                        <a:moveTo>
                          <a:pt x="199881" y="391673"/>
                        </a:moveTo>
                        <a:lnTo>
                          <a:pt x="133330" y="389427"/>
                        </a:lnTo>
                        <a:lnTo>
                          <a:pt x="77674" y="383088"/>
                        </a:lnTo>
                        <a:lnTo>
                          <a:pt x="27465" y="363832"/>
                        </a:lnTo>
                        <a:lnTo>
                          <a:pt x="8028" y="314836"/>
                        </a:lnTo>
                        <a:lnTo>
                          <a:pt x="2646" y="271673"/>
                        </a:lnTo>
                        <a:lnTo>
                          <a:pt x="0" y="222048"/>
                        </a:lnTo>
                        <a:lnTo>
                          <a:pt x="115" y="169625"/>
                        </a:lnTo>
                        <a:lnTo>
                          <a:pt x="2839" y="121291"/>
                        </a:lnTo>
                        <a:lnTo>
                          <a:pt x="8403" y="77066"/>
                        </a:lnTo>
                        <a:lnTo>
                          <a:pt x="27874" y="27477"/>
                        </a:lnTo>
                        <a:lnTo>
                          <a:pt x="77465" y="8249"/>
                        </a:lnTo>
                        <a:lnTo>
                          <a:pt x="131343" y="2131"/>
                        </a:lnTo>
                        <a:lnTo>
                          <a:pt x="196191" y="0"/>
                        </a:lnTo>
                        <a:lnTo>
                          <a:pt x="230221" y="572"/>
                        </a:lnTo>
                        <a:lnTo>
                          <a:pt x="262601" y="2241"/>
                        </a:lnTo>
                        <a:lnTo>
                          <a:pt x="292260" y="4931"/>
                        </a:lnTo>
                        <a:lnTo>
                          <a:pt x="318130" y="8566"/>
                        </a:lnTo>
                        <a:lnTo>
                          <a:pt x="332298" y="12040"/>
                        </a:lnTo>
                        <a:lnTo>
                          <a:pt x="196191" y="12040"/>
                        </a:lnTo>
                        <a:lnTo>
                          <a:pt x="163279" y="12570"/>
                        </a:lnTo>
                        <a:lnTo>
                          <a:pt x="104242" y="16656"/>
                        </a:lnTo>
                        <a:lnTo>
                          <a:pt x="52981" y="26335"/>
                        </a:lnTo>
                        <a:lnTo>
                          <a:pt x="20410" y="79134"/>
                        </a:lnTo>
                        <a:lnTo>
                          <a:pt x="14985" y="121798"/>
                        </a:lnTo>
                        <a:lnTo>
                          <a:pt x="12228" y="170688"/>
                        </a:lnTo>
                        <a:lnTo>
                          <a:pt x="12170" y="222048"/>
                        </a:lnTo>
                        <a:lnTo>
                          <a:pt x="14747" y="270376"/>
                        </a:lnTo>
                        <a:lnTo>
                          <a:pt x="20035" y="312788"/>
                        </a:lnTo>
                        <a:lnTo>
                          <a:pt x="36103" y="355298"/>
                        </a:lnTo>
                        <a:lnTo>
                          <a:pt x="79773" y="371233"/>
                        </a:lnTo>
                        <a:lnTo>
                          <a:pt x="134382" y="377433"/>
                        </a:lnTo>
                        <a:lnTo>
                          <a:pt x="199887" y="379629"/>
                        </a:lnTo>
                        <a:lnTo>
                          <a:pt x="333962" y="379629"/>
                        </a:lnTo>
                        <a:lnTo>
                          <a:pt x="318369" y="383464"/>
                        </a:lnTo>
                        <a:lnTo>
                          <a:pt x="293208" y="386979"/>
                        </a:lnTo>
                        <a:lnTo>
                          <a:pt x="264589" y="389553"/>
                        </a:lnTo>
                        <a:lnTo>
                          <a:pt x="233239" y="391134"/>
                        </a:lnTo>
                        <a:lnTo>
                          <a:pt x="199881" y="391673"/>
                        </a:lnTo>
                        <a:close/>
                      </a:path>
                      <a:path w="396239" h="391795">
                        <a:moveTo>
                          <a:pt x="333962" y="379629"/>
                        </a:moveTo>
                        <a:lnTo>
                          <a:pt x="199887" y="379629"/>
                        </a:lnTo>
                        <a:lnTo>
                          <a:pt x="232725" y="379104"/>
                        </a:lnTo>
                        <a:lnTo>
                          <a:pt x="263546" y="377560"/>
                        </a:lnTo>
                        <a:lnTo>
                          <a:pt x="316286" y="371609"/>
                        </a:lnTo>
                        <a:lnTo>
                          <a:pt x="359330" y="355704"/>
                        </a:lnTo>
                        <a:lnTo>
                          <a:pt x="375435" y="312565"/>
                        </a:lnTo>
                        <a:lnTo>
                          <a:pt x="380857" y="269891"/>
                        </a:lnTo>
                        <a:lnTo>
                          <a:pt x="383549" y="222048"/>
                        </a:lnTo>
                        <a:lnTo>
                          <a:pt x="383659" y="169625"/>
                        </a:lnTo>
                        <a:lnTo>
                          <a:pt x="381075" y="121291"/>
                        </a:lnTo>
                        <a:lnTo>
                          <a:pt x="375780" y="78874"/>
                        </a:lnTo>
                        <a:lnTo>
                          <a:pt x="359685" y="36354"/>
                        </a:lnTo>
                        <a:lnTo>
                          <a:pt x="316036" y="20429"/>
                        </a:lnTo>
                        <a:lnTo>
                          <a:pt x="261545" y="14236"/>
                        </a:lnTo>
                        <a:lnTo>
                          <a:pt x="196191" y="12040"/>
                        </a:lnTo>
                        <a:lnTo>
                          <a:pt x="332298" y="12040"/>
                        </a:lnTo>
                        <a:lnTo>
                          <a:pt x="368323" y="27820"/>
                        </a:lnTo>
                        <a:lnTo>
                          <a:pt x="387776" y="76818"/>
                        </a:lnTo>
                        <a:lnTo>
                          <a:pt x="393168" y="119989"/>
                        </a:lnTo>
                        <a:lnTo>
                          <a:pt x="395824" y="169625"/>
                        </a:lnTo>
                        <a:lnTo>
                          <a:pt x="395716" y="222048"/>
                        </a:lnTo>
                        <a:lnTo>
                          <a:pt x="392950" y="271216"/>
                        </a:lnTo>
                        <a:lnTo>
                          <a:pt x="387431" y="314636"/>
                        </a:lnTo>
                        <a:lnTo>
                          <a:pt x="367967" y="364233"/>
                        </a:lnTo>
                        <a:lnTo>
                          <a:pt x="348537" y="376045"/>
                        </a:lnTo>
                        <a:lnTo>
                          <a:pt x="333962" y="379629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9" name="object 140">
                    <a:extLst>
                      <a:ext uri="{FF2B5EF4-FFF2-40B4-BE49-F238E27FC236}">
                        <a16:creationId xmlns:a16="http://schemas.microsoft.com/office/drawing/2014/main" id="{5F8B52B6-36E7-4ABC-A047-78C65A1E4CC1}"/>
                      </a:ext>
                    </a:extLst>
                  </p:cNvPr>
                  <p:cNvSpPr/>
                  <p:nvPr/>
                </p:nvSpPr>
                <p:spPr>
                  <a:xfrm>
                    <a:off x="2268773" y="5478780"/>
                    <a:ext cx="241300" cy="27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300" h="271145">
                        <a:moveTo>
                          <a:pt x="225686" y="59270"/>
                        </a:moveTo>
                        <a:lnTo>
                          <a:pt x="152570" y="59270"/>
                        </a:lnTo>
                        <a:lnTo>
                          <a:pt x="164306" y="48962"/>
                        </a:lnTo>
                        <a:lnTo>
                          <a:pt x="161697" y="41232"/>
                        </a:lnTo>
                        <a:lnTo>
                          <a:pt x="183703" y="2919"/>
                        </a:lnTo>
                        <a:lnTo>
                          <a:pt x="198210" y="0"/>
                        </a:lnTo>
                        <a:lnTo>
                          <a:pt x="212167" y="2919"/>
                        </a:lnTo>
                        <a:lnTo>
                          <a:pt x="223802" y="10791"/>
                        </a:lnTo>
                        <a:lnTo>
                          <a:pt x="231768" y="22286"/>
                        </a:lnTo>
                        <a:lnTo>
                          <a:pt x="234723" y="36078"/>
                        </a:lnTo>
                        <a:lnTo>
                          <a:pt x="231952" y="49869"/>
                        </a:lnTo>
                        <a:lnTo>
                          <a:pt x="225686" y="59270"/>
                        </a:lnTo>
                        <a:close/>
                      </a:path>
                      <a:path w="241300" h="271145">
                        <a:moveTo>
                          <a:pt x="81396" y="163638"/>
                        </a:moveTo>
                        <a:lnTo>
                          <a:pt x="39120" y="163638"/>
                        </a:lnTo>
                        <a:lnTo>
                          <a:pt x="50856" y="153330"/>
                        </a:lnTo>
                        <a:lnTo>
                          <a:pt x="47433" y="145579"/>
                        </a:lnTo>
                        <a:lnTo>
                          <a:pt x="44988" y="137707"/>
                        </a:lnTo>
                        <a:lnTo>
                          <a:pt x="43521" y="129593"/>
                        </a:lnTo>
                        <a:lnTo>
                          <a:pt x="43032" y="121118"/>
                        </a:lnTo>
                        <a:lnTo>
                          <a:pt x="43990" y="109581"/>
                        </a:lnTo>
                        <a:lnTo>
                          <a:pt x="46781" y="98408"/>
                        </a:lnTo>
                        <a:lnTo>
                          <a:pt x="51284" y="87959"/>
                        </a:lnTo>
                        <a:lnTo>
                          <a:pt x="57377" y="78597"/>
                        </a:lnTo>
                        <a:lnTo>
                          <a:pt x="43032" y="60559"/>
                        </a:lnTo>
                        <a:lnTo>
                          <a:pt x="16952" y="37366"/>
                        </a:lnTo>
                        <a:lnTo>
                          <a:pt x="18990" y="28306"/>
                        </a:lnTo>
                        <a:lnTo>
                          <a:pt x="24451" y="20938"/>
                        </a:lnTo>
                        <a:lnTo>
                          <a:pt x="32357" y="15985"/>
                        </a:lnTo>
                        <a:lnTo>
                          <a:pt x="41729" y="14173"/>
                        </a:lnTo>
                        <a:lnTo>
                          <a:pt x="50898" y="15985"/>
                        </a:lnTo>
                        <a:lnTo>
                          <a:pt x="58355" y="20938"/>
                        </a:lnTo>
                        <a:lnTo>
                          <a:pt x="63367" y="28306"/>
                        </a:lnTo>
                        <a:lnTo>
                          <a:pt x="65201" y="37366"/>
                        </a:lnTo>
                        <a:lnTo>
                          <a:pt x="65201" y="39943"/>
                        </a:lnTo>
                        <a:lnTo>
                          <a:pt x="63897" y="41232"/>
                        </a:lnTo>
                        <a:lnTo>
                          <a:pt x="63897" y="43808"/>
                        </a:lnTo>
                        <a:lnTo>
                          <a:pt x="76937" y="60559"/>
                        </a:lnTo>
                        <a:lnTo>
                          <a:pt x="224828" y="60559"/>
                        </a:lnTo>
                        <a:lnTo>
                          <a:pt x="224291" y="61364"/>
                        </a:lnTo>
                        <a:lnTo>
                          <a:pt x="221687" y="63135"/>
                        </a:lnTo>
                        <a:lnTo>
                          <a:pt x="116056" y="63135"/>
                        </a:lnTo>
                        <a:lnTo>
                          <a:pt x="93888" y="67645"/>
                        </a:lnTo>
                        <a:lnTo>
                          <a:pt x="75631" y="79886"/>
                        </a:lnTo>
                        <a:lnTo>
                          <a:pt x="63243" y="97925"/>
                        </a:lnTo>
                        <a:lnTo>
                          <a:pt x="58679" y="119829"/>
                        </a:lnTo>
                        <a:lnTo>
                          <a:pt x="63243" y="141734"/>
                        </a:lnTo>
                        <a:lnTo>
                          <a:pt x="75631" y="159773"/>
                        </a:lnTo>
                        <a:lnTo>
                          <a:pt x="81396" y="163638"/>
                        </a:lnTo>
                        <a:close/>
                      </a:path>
                      <a:path w="241300" h="271145">
                        <a:moveTo>
                          <a:pt x="224828" y="60559"/>
                        </a:moveTo>
                        <a:lnTo>
                          <a:pt x="76937" y="60559"/>
                        </a:lnTo>
                        <a:lnTo>
                          <a:pt x="85984" y="56230"/>
                        </a:lnTo>
                        <a:lnTo>
                          <a:pt x="95519" y="52989"/>
                        </a:lnTo>
                        <a:lnTo>
                          <a:pt x="105544" y="50955"/>
                        </a:lnTo>
                        <a:lnTo>
                          <a:pt x="116058" y="50251"/>
                        </a:lnTo>
                        <a:lnTo>
                          <a:pt x="125797" y="50754"/>
                        </a:lnTo>
                        <a:lnTo>
                          <a:pt x="135292" y="52345"/>
                        </a:lnTo>
                        <a:lnTo>
                          <a:pt x="144298" y="55143"/>
                        </a:lnTo>
                        <a:lnTo>
                          <a:pt x="152570" y="59270"/>
                        </a:lnTo>
                        <a:lnTo>
                          <a:pt x="225686" y="59270"/>
                        </a:lnTo>
                        <a:lnTo>
                          <a:pt x="224828" y="60559"/>
                        </a:lnTo>
                        <a:close/>
                      </a:path>
                      <a:path w="241300" h="271145">
                        <a:moveTo>
                          <a:pt x="179652" y="176523"/>
                        </a:moveTo>
                        <a:lnTo>
                          <a:pt x="116056" y="176523"/>
                        </a:lnTo>
                        <a:lnTo>
                          <a:pt x="138225" y="172195"/>
                        </a:lnTo>
                        <a:lnTo>
                          <a:pt x="156481" y="160256"/>
                        </a:lnTo>
                        <a:lnTo>
                          <a:pt x="168869" y="142277"/>
                        </a:lnTo>
                        <a:lnTo>
                          <a:pt x="173433" y="119829"/>
                        </a:lnTo>
                        <a:lnTo>
                          <a:pt x="168869" y="97925"/>
                        </a:lnTo>
                        <a:lnTo>
                          <a:pt x="156481" y="79886"/>
                        </a:lnTo>
                        <a:lnTo>
                          <a:pt x="138225" y="67645"/>
                        </a:lnTo>
                        <a:lnTo>
                          <a:pt x="116056" y="63135"/>
                        </a:lnTo>
                        <a:lnTo>
                          <a:pt x="221687" y="63135"/>
                        </a:lnTo>
                        <a:lnTo>
                          <a:pt x="214109" y="68290"/>
                        </a:lnTo>
                        <a:lnTo>
                          <a:pt x="181258" y="68290"/>
                        </a:lnTo>
                        <a:lnTo>
                          <a:pt x="172129" y="76021"/>
                        </a:lnTo>
                        <a:lnTo>
                          <a:pt x="178425" y="86148"/>
                        </a:lnTo>
                        <a:lnTo>
                          <a:pt x="183376" y="97120"/>
                        </a:lnTo>
                        <a:lnTo>
                          <a:pt x="186616" y="108817"/>
                        </a:lnTo>
                        <a:lnTo>
                          <a:pt x="187777" y="121118"/>
                        </a:lnTo>
                        <a:lnTo>
                          <a:pt x="186595" y="133419"/>
                        </a:lnTo>
                        <a:lnTo>
                          <a:pt x="183213" y="145117"/>
                        </a:lnTo>
                        <a:lnTo>
                          <a:pt x="177875" y="156089"/>
                        </a:lnTo>
                        <a:lnTo>
                          <a:pt x="170826" y="166216"/>
                        </a:lnTo>
                        <a:lnTo>
                          <a:pt x="179652" y="176523"/>
                        </a:lnTo>
                        <a:close/>
                      </a:path>
                      <a:path w="241300" h="271145">
                        <a:moveTo>
                          <a:pt x="198210" y="72156"/>
                        </a:moveTo>
                        <a:lnTo>
                          <a:pt x="191690" y="72156"/>
                        </a:lnTo>
                        <a:lnTo>
                          <a:pt x="186474" y="70867"/>
                        </a:lnTo>
                        <a:lnTo>
                          <a:pt x="181258" y="68290"/>
                        </a:lnTo>
                        <a:lnTo>
                          <a:pt x="214109" y="68290"/>
                        </a:lnTo>
                        <a:lnTo>
                          <a:pt x="212717" y="69236"/>
                        </a:lnTo>
                        <a:lnTo>
                          <a:pt x="198210" y="72156"/>
                        </a:lnTo>
                        <a:close/>
                      </a:path>
                      <a:path w="241300" h="271145">
                        <a:moveTo>
                          <a:pt x="28688" y="219043"/>
                        </a:moveTo>
                        <a:lnTo>
                          <a:pt x="17604" y="216788"/>
                        </a:lnTo>
                        <a:lnTo>
                          <a:pt x="8475" y="210668"/>
                        </a:lnTo>
                        <a:lnTo>
                          <a:pt x="2281" y="201649"/>
                        </a:lnTo>
                        <a:lnTo>
                          <a:pt x="0" y="190696"/>
                        </a:lnTo>
                        <a:lnTo>
                          <a:pt x="2281" y="179744"/>
                        </a:lnTo>
                        <a:lnTo>
                          <a:pt x="8475" y="170724"/>
                        </a:lnTo>
                        <a:lnTo>
                          <a:pt x="17604" y="164604"/>
                        </a:lnTo>
                        <a:lnTo>
                          <a:pt x="28688" y="162350"/>
                        </a:lnTo>
                        <a:lnTo>
                          <a:pt x="36512" y="162350"/>
                        </a:lnTo>
                        <a:lnTo>
                          <a:pt x="39120" y="163638"/>
                        </a:lnTo>
                        <a:lnTo>
                          <a:pt x="81396" y="163638"/>
                        </a:lnTo>
                        <a:lnTo>
                          <a:pt x="93888" y="172014"/>
                        </a:lnTo>
                        <a:lnTo>
                          <a:pt x="109719" y="175234"/>
                        </a:lnTo>
                        <a:lnTo>
                          <a:pt x="65200" y="175234"/>
                        </a:lnTo>
                        <a:lnTo>
                          <a:pt x="56072" y="182966"/>
                        </a:lnTo>
                        <a:lnTo>
                          <a:pt x="57376" y="185542"/>
                        </a:lnTo>
                        <a:lnTo>
                          <a:pt x="57376" y="190696"/>
                        </a:lnTo>
                        <a:lnTo>
                          <a:pt x="55094" y="201649"/>
                        </a:lnTo>
                        <a:lnTo>
                          <a:pt x="48900" y="210668"/>
                        </a:lnTo>
                        <a:lnTo>
                          <a:pt x="39772" y="216788"/>
                        </a:lnTo>
                        <a:lnTo>
                          <a:pt x="28688" y="219043"/>
                        </a:lnTo>
                        <a:close/>
                      </a:path>
                      <a:path w="241300" h="271145">
                        <a:moveTo>
                          <a:pt x="113449" y="193273"/>
                        </a:moveTo>
                        <a:lnTo>
                          <a:pt x="100042" y="192085"/>
                        </a:lnTo>
                        <a:lnTo>
                          <a:pt x="87369" y="188602"/>
                        </a:lnTo>
                        <a:lnTo>
                          <a:pt x="75673" y="182945"/>
                        </a:lnTo>
                        <a:lnTo>
                          <a:pt x="65200" y="175234"/>
                        </a:lnTo>
                        <a:lnTo>
                          <a:pt x="109719" y="175234"/>
                        </a:lnTo>
                        <a:lnTo>
                          <a:pt x="116056" y="176523"/>
                        </a:lnTo>
                        <a:lnTo>
                          <a:pt x="179652" y="176523"/>
                        </a:lnTo>
                        <a:lnTo>
                          <a:pt x="185169" y="182966"/>
                        </a:lnTo>
                        <a:lnTo>
                          <a:pt x="211980" y="182966"/>
                        </a:lnTo>
                        <a:lnTo>
                          <a:pt x="217037" y="184012"/>
                        </a:lnTo>
                        <a:lnTo>
                          <a:pt x="221049" y="186831"/>
                        </a:lnTo>
                        <a:lnTo>
                          <a:pt x="142137" y="186831"/>
                        </a:lnTo>
                        <a:lnTo>
                          <a:pt x="135821" y="189468"/>
                        </a:lnTo>
                        <a:lnTo>
                          <a:pt x="128771" y="191501"/>
                        </a:lnTo>
                        <a:lnTo>
                          <a:pt x="121233" y="192810"/>
                        </a:lnTo>
                        <a:lnTo>
                          <a:pt x="113449" y="193273"/>
                        </a:lnTo>
                        <a:close/>
                      </a:path>
                      <a:path w="241300" h="271145">
                        <a:moveTo>
                          <a:pt x="211980" y="182966"/>
                        </a:moveTo>
                        <a:lnTo>
                          <a:pt x="185169" y="182966"/>
                        </a:lnTo>
                        <a:lnTo>
                          <a:pt x="189082" y="181677"/>
                        </a:lnTo>
                        <a:lnTo>
                          <a:pt x="194298" y="180388"/>
                        </a:lnTo>
                        <a:lnTo>
                          <a:pt x="199514" y="180388"/>
                        </a:lnTo>
                        <a:lnTo>
                          <a:pt x="211980" y="182966"/>
                        </a:lnTo>
                        <a:close/>
                      </a:path>
                      <a:path w="241300" h="271145">
                        <a:moveTo>
                          <a:pt x="195603" y="270582"/>
                        </a:moveTo>
                        <a:lnTo>
                          <a:pt x="178019" y="267180"/>
                        </a:lnTo>
                        <a:lnTo>
                          <a:pt x="163491" y="257858"/>
                        </a:lnTo>
                        <a:lnTo>
                          <a:pt x="153608" y="243947"/>
                        </a:lnTo>
                        <a:lnTo>
                          <a:pt x="149961" y="226774"/>
                        </a:lnTo>
                        <a:lnTo>
                          <a:pt x="149961" y="219042"/>
                        </a:lnTo>
                        <a:lnTo>
                          <a:pt x="152570" y="211312"/>
                        </a:lnTo>
                        <a:lnTo>
                          <a:pt x="156482" y="204869"/>
                        </a:lnTo>
                        <a:lnTo>
                          <a:pt x="142137" y="186831"/>
                        </a:lnTo>
                        <a:lnTo>
                          <a:pt x="221049" y="186831"/>
                        </a:lnTo>
                        <a:lnTo>
                          <a:pt x="231137" y="193917"/>
                        </a:lnTo>
                        <a:lnTo>
                          <a:pt x="239858" y="208654"/>
                        </a:lnTo>
                        <a:lnTo>
                          <a:pt x="241244" y="226774"/>
                        </a:lnTo>
                        <a:lnTo>
                          <a:pt x="237597" y="243947"/>
                        </a:lnTo>
                        <a:lnTo>
                          <a:pt x="227714" y="257859"/>
                        </a:lnTo>
                        <a:lnTo>
                          <a:pt x="213187" y="267180"/>
                        </a:lnTo>
                        <a:lnTo>
                          <a:pt x="195603" y="270582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0" name="object 141">
                    <a:extLst>
                      <a:ext uri="{FF2B5EF4-FFF2-40B4-BE49-F238E27FC236}">
                        <a16:creationId xmlns:a16="http://schemas.microsoft.com/office/drawing/2014/main" id="{0E7AB8AC-04F5-4C59-887C-C45D04C180CB}"/>
                      </a:ext>
                    </a:extLst>
                  </p:cNvPr>
                  <p:cNvSpPr/>
                  <p:nvPr/>
                </p:nvSpPr>
                <p:spPr>
                  <a:xfrm>
                    <a:off x="2344405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1" name="object 142">
                    <a:extLst>
                      <a:ext uri="{FF2B5EF4-FFF2-40B4-BE49-F238E27FC236}">
                        <a16:creationId xmlns:a16="http://schemas.microsoft.com/office/drawing/2014/main" id="{2D7FAA79-11D2-47B0-ABB7-97095D5D9CD8}"/>
                      </a:ext>
                    </a:extLst>
                  </p:cNvPr>
                  <p:cNvSpPr/>
                  <p:nvPr/>
                </p:nvSpPr>
                <p:spPr>
                  <a:xfrm>
                    <a:off x="2373093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2" name="object 143">
                    <a:extLst>
                      <a:ext uri="{FF2B5EF4-FFF2-40B4-BE49-F238E27FC236}">
                        <a16:creationId xmlns:a16="http://schemas.microsoft.com/office/drawing/2014/main" id="{A302E873-CEDF-4824-87D5-44DF0CA574C3}"/>
                      </a:ext>
                    </a:extLst>
                  </p:cNvPr>
                  <p:cNvSpPr/>
                  <p:nvPr/>
                </p:nvSpPr>
                <p:spPr>
                  <a:xfrm>
                    <a:off x="2401781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9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40" name="组合 339">
                  <a:extLst>
                    <a:ext uri="{FF2B5EF4-FFF2-40B4-BE49-F238E27FC236}">
                      <a16:creationId xmlns:a16="http://schemas.microsoft.com/office/drawing/2014/main" id="{273AD85D-60B1-4AA9-9A0C-C4278445F4D3}"/>
                    </a:ext>
                  </a:extLst>
                </p:cNvPr>
                <p:cNvGrpSpPr/>
                <p:nvPr/>
              </p:nvGrpSpPr>
              <p:grpSpPr>
                <a:xfrm>
                  <a:off x="2841692" y="5415718"/>
                  <a:ext cx="396240" cy="629693"/>
                  <a:chOff x="2841692" y="5415718"/>
                  <a:chExt cx="396240" cy="629693"/>
                </a:xfrm>
              </p:grpSpPr>
              <p:sp>
                <p:nvSpPr>
                  <p:cNvPr id="341" name="object 71">
                    <a:extLst>
                      <a:ext uri="{FF2B5EF4-FFF2-40B4-BE49-F238E27FC236}">
                        <a16:creationId xmlns:a16="http://schemas.microsoft.com/office/drawing/2014/main" id="{9C04B8C5-1EBF-4AFD-89C2-7A8DBAFBFCB3}"/>
                      </a:ext>
                    </a:extLst>
                  </p:cNvPr>
                  <p:cNvSpPr txBox="1"/>
                  <p:nvPr/>
                </p:nvSpPr>
                <p:spPr>
                  <a:xfrm>
                    <a:off x="2870535" y="5864986"/>
                    <a:ext cx="332105" cy="180425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1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Re</a:t>
                    </a:r>
                    <a:r>
                      <a:rPr sz="900" spc="-1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d</a:t>
                    </a:r>
                    <a:r>
                      <a:rPr sz="900" spc="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is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2" name="object 144">
                    <a:extLst>
                      <a:ext uri="{FF2B5EF4-FFF2-40B4-BE49-F238E27FC236}">
                        <a16:creationId xmlns:a16="http://schemas.microsoft.com/office/drawing/2014/main" id="{C2A6446A-9526-4774-B63C-24AC0AC3EE75}"/>
                      </a:ext>
                    </a:extLst>
                  </p:cNvPr>
                  <p:cNvSpPr/>
                  <p:nvPr/>
                </p:nvSpPr>
                <p:spPr>
                  <a:xfrm>
                    <a:off x="2841692" y="5415718"/>
                    <a:ext cx="396240" cy="391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1795">
                        <a:moveTo>
                          <a:pt x="199881" y="391673"/>
                        </a:moveTo>
                        <a:lnTo>
                          <a:pt x="133330" y="389427"/>
                        </a:lnTo>
                        <a:lnTo>
                          <a:pt x="77674" y="383088"/>
                        </a:lnTo>
                        <a:lnTo>
                          <a:pt x="27465" y="363832"/>
                        </a:lnTo>
                        <a:lnTo>
                          <a:pt x="8028" y="314836"/>
                        </a:lnTo>
                        <a:lnTo>
                          <a:pt x="2646" y="271673"/>
                        </a:lnTo>
                        <a:lnTo>
                          <a:pt x="0" y="222048"/>
                        </a:lnTo>
                        <a:lnTo>
                          <a:pt x="115" y="169625"/>
                        </a:lnTo>
                        <a:lnTo>
                          <a:pt x="2839" y="121291"/>
                        </a:lnTo>
                        <a:lnTo>
                          <a:pt x="8403" y="77066"/>
                        </a:lnTo>
                        <a:lnTo>
                          <a:pt x="27874" y="27477"/>
                        </a:lnTo>
                        <a:lnTo>
                          <a:pt x="77465" y="8249"/>
                        </a:lnTo>
                        <a:lnTo>
                          <a:pt x="131343" y="2131"/>
                        </a:lnTo>
                        <a:lnTo>
                          <a:pt x="196191" y="0"/>
                        </a:lnTo>
                        <a:lnTo>
                          <a:pt x="230221" y="572"/>
                        </a:lnTo>
                        <a:lnTo>
                          <a:pt x="262601" y="2241"/>
                        </a:lnTo>
                        <a:lnTo>
                          <a:pt x="292260" y="4931"/>
                        </a:lnTo>
                        <a:lnTo>
                          <a:pt x="318130" y="8566"/>
                        </a:lnTo>
                        <a:lnTo>
                          <a:pt x="332298" y="12040"/>
                        </a:lnTo>
                        <a:lnTo>
                          <a:pt x="196191" y="12040"/>
                        </a:lnTo>
                        <a:lnTo>
                          <a:pt x="163279" y="12570"/>
                        </a:lnTo>
                        <a:lnTo>
                          <a:pt x="104242" y="16656"/>
                        </a:lnTo>
                        <a:lnTo>
                          <a:pt x="52981" y="26335"/>
                        </a:lnTo>
                        <a:lnTo>
                          <a:pt x="20410" y="79134"/>
                        </a:lnTo>
                        <a:lnTo>
                          <a:pt x="14985" y="121798"/>
                        </a:lnTo>
                        <a:lnTo>
                          <a:pt x="12228" y="170688"/>
                        </a:lnTo>
                        <a:lnTo>
                          <a:pt x="12170" y="222048"/>
                        </a:lnTo>
                        <a:lnTo>
                          <a:pt x="14747" y="270376"/>
                        </a:lnTo>
                        <a:lnTo>
                          <a:pt x="20035" y="312788"/>
                        </a:lnTo>
                        <a:lnTo>
                          <a:pt x="36103" y="355298"/>
                        </a:lnTo>
                        <a:lnTo>
                          <a:pt x="79773" y="371233"/>
                        </a:lnTo>
                        <a:lnTo>
                          <a:pt x="134382" y="377433"/>
                        </a:lnTo>
                        <a:lnTo>
                          <a:pt x="199887" y="379629"/>
                        </a:lnTo>
                        <a:lnTo>
                          <a:pt x="333962" y="379629"/>
                        </a:lnTo>
                        <a:lnTo>
                          <a:pt x="318369" y="383464"/>
                        </a:lnTo>
                        <a:lnTo>
                          <a:pt x="293208" y="386979"/>
                        </a:lnTo>
                        <a:lnTo>
                          <a:pt x="264589" y="389553"/>
                        </a:lnTo>
                        <a:lnTo>
                          <a:pt x="233239" y="391134"/>
                        </a:lnTo>
                        <a:lnTo>
                          <a:pt x="199881" y="391673"/>
                        </a:lnTo>
                        <a:close/>
                      </a:path>
                      <a:path w="396239" h="391795">
                        <a:moveTo>
                          <a:pt x="333962" y="379629"/>
                        </a:moveTo>
                        <a:lnTo>
                          <a:pt x="199887" y="379629"/>
                        </a:lnTo>
                        <a:lnTo>
                          <a:pt x="232725" y="379104"/>
                        </a:lnTo>
                        <a:lnTo>
                          <a:pt x="263546" y="377560"/>
                        </a:lnTo>
                        <a:lnTo>
                          <a:pt x="316286" y="371609"/>
                        </a:lnTo>
                        <a:lnTo>
                          <a:pt x="359330" y="355704"/>
                        </a:lnTo>
                        <a:lnTo>
                          <a:pt x="375435" y="312565"/>
                        </a:lnTo>
                        <a:lnTo>
                          <a:pt x="380857" y="269891"/>
                        </a:lnTo>
                        <a:lnTo>
                          <a:pt x="383549" y="222048"/>
                        </a:lnTo>
                        <a:lnTo>
                          <a:pt x="383659" y="169625"/>
                        </a:lnTo>
                        <a:lnTo>
                          <a:pt x="381075" y="121291"/>
                        </a:lnTo>
                        <a:lnTo>
                          <a:pt x="375780" y="78874"/>
                        </a:lnTo>
                        <a:lnTo>
                          <a:pt x="359685" y="36354"/>
                        </a:lnTo>
                        <a:lnTo>
                          <a:pt x="316036" y="20429"/>
                        </a:lnTo>
                        <a:lnTo>
                          <a:pt x="261545" y="14236"/>
                        </a:lnTo>
                        <a:lnTo>
                          <a:pt x="196191" y="12040"/>
                        </a:lnTo>
                        <a:lnTo>
                          <a:pt x="332298" y="12040"/>
                        </a:lnTo>
                        <a:lnTo>
                          <a:pt x="368323" y="27820"/>
                        </a:lnTo>
                        <a:lnTo>
                          <a:pt x="387776" y="76818"/>
                        </a:lnTo>
                        <a:lnTo>
                          <a:pt x="393168" y="119989"/>
                        </a:lnTo>
                        <a:lnTo>
                          <a:pt x="395824" y="169625"/>
                        </a:lnTo>
                        <a:lnTo>
                          <a:pt x="395716" y="222048"/>
                        </a:lnTo>
                        <a:lnTo>
                          <a:pt x="392950" y="271216"/>
                        </a:lnTo>
                        <a:lnTo>
                          <a:pt x="387431" y="314636"/>
                        </a:lnTo>
                        <a:lnTo>
                          <a:pt x="367967" y="364233"/>
                        </a:lnTo>
                        <a:lnTo>
                          <a:pt x="348537" y="376045"/>
                        </a:lnTo>
                        <a:lnTo>
                          <a:pt x="333962" y="379629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3" name="object 145">
                    <a:extLst>
                      <a:ext uri="{FF2B5EF4-FFF2-40B4-BE49-F238E27FC236}">
                        <a16:creationId xmlns:a16="http://schemas.microsoft.com/office/drawing/2014/main" id="{17ACC7B8-98F2-486C-B243-AB67C2EAF344}"/>
                      </a:ext>
                    </a:extLst>
                  </p:cNvPr>
                  <p:cNvSpPr/>
                  <p:nvPr/>
                </p:nvSpPr>
                <p:spPr>
                  <a:xfrm>
                    <a:off x="2916354" y="5478780"/>
                    <a:ext cx="241300" cy="27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300" h="271145">
                        <a:moveTo>
                          <a:pt x="225686" y="59270"/>
                        </a:moveTo>
                        <a:lnTo>
                          <a:pt x="152570" y="59270"/>
                        </a:lnTo>
                        <a:lnTo>
                          <a:pt x="164306" y="48962"/>
                        </a:lnTo>
                        <a:lnTo>
                          <a:pt x="161697" y="41232"/>
                        </a:lnTo>
                        <a:lnTo>
                          <a:pt x="183703" y="2919"/>
                        </a:lnTo>
                        <a:lnTo>
                          <a:pt x="198210" y="0"/>
                        </a:lnTo>
                        <a:lnTo>
                          <a:pt x="212167" y="2919"/>
                        </a:lnTo>
                        <a:lnTo>
                          <a:pt x="223802" y="10791"/>
                        </a:lnTo>
                        <a:lnTo>
                          <a:pt x="231768" y="22286"/>
                        </a:lnTo>
                        <a:lnTo>
                          <a:pt x="234723" y="36078"/>
                        </a:lnTo>
                        <a:lnTo>
                          <a:pt x="231952" y="49869"/>
                        </a:lnTo>
                        <a:lnTo>
                          <a:pt x="225686" y="59270"/>
                        </a:lnTo>
                        <a:close/>
                      </a:path>
                      <a:path w="241300" h="271145">
                        <a:moveTo>
                          <a:pt x="81396" y="163638"/>
                        </a:moveTo>
                        <a:lnTo>
                          <a:pt x="39120" y="163638"/>
                        </a:lnTo>
                        <a:lnTo>
                          <a:pt x="50856" y="153330"/>
                        </a:lnTo>
                        <a:lnTo>
                          <a:pt x="47433" y="145579"/>
                        </a:lnTo>
                        <a:lnTo>
                          <a:pt x="44988" y="137707"/>
                        </a:lnTo>
                        <a:lnTo>
                          <a:pt x="43521" y="129593"/>
                        </a:lnTo>
                        <a:lnTo>
                          <a:pt x="43032" y="121118"/>
                        </a:lnTo>
                        <a:lnTo>
                          <a:pt x="43990" y="109581"/>
                        </a:lnTo>
                        <a:lnTo>
                          <a:pt x="46781" y="98408"/>
                        </a:lnTo>
                        <a:lnTo>
                          <a:pt x="51284" y="87959"/>
                        </a:lnTo>
                        <a:lnTo>
                          <a:pt x="57377" y="78597"/>
                        </a:lnTo>
                        <a:lnTo>
                          <a:pt x="43032" y="60559"/>
                        </a:lnTo>
                        <a:lnTo>
                          <a:pt x="16952" y="37366"/>
                        </a:lnTo>
                        <a:lnTo>
                          <a:pt x="18990" y="28306"/>
                        </a:lnTo>
                        <a:lnTo>
                          <a:pt x="24451" y="20938"/>
                        </a:lnTo>
                        <a:lnTo>
                          <a:pt x="32357" y="15985"/>
                        </a:lnTo>
                        <a:lnTo>
                          <a:pt x="41729" y="14173"/>
                        </a:lnTo>
                        <a:lnTo>
                          <a:pt x="50898" y="15985"/>
                        </a:lnTo>
                        <a:lnTo>
                          <a:pt x="58355" y="20938"/>
                        </a:lnTo>
                        <a:lnTo>
                          <a:pt x="63367" y="28306"/>
                        </a:lnTo>
                        <a:lnTo>
                          <a:pt x="65201" y="37366"/>
                        </a:lnTo>
                        <a:lnTo>
                          <a:pt x="65201" y="39943"/>
                        </a:lnTo>
                        <a:lnTo>
                          <a:pt x="63897" y="41232"/>
                        </a:lnTo>
                        <a:lnTo>
                          <a:pt x="63897" y="43808"/>
                        </a:lnTo>
                        <a:lnTo>
                          <a:pt x="76937" y="60559"/>
                        </a:lnTo>
                        <a:lnTo>
                          <a:pt x="224828" y="60559"/>
                        </a:lnTo>
                        <a:lnTo>
                          <a:pt x="224290" y="61364"/>
                        </a:lnTo>
                        <a:lnTo>
                          <a:pt x="221687" y="63135"/>
                        </a:lnTo>
                        <a:lnTo>
                          <a:pt x="116056" y="63135"/>
                        </a:lnTo>
                        <a:lnTo>
                          <a:pt x="93888" y="67645"/>
                        </a:lnTo>
                        <a:lnTo>
                          <a:pt x="75631" y="79886"/>
                        </a:lnTo>
                        <a:lnTo>
                          <a:pt x="63243" y="97925"/>
                        </a:lnTo>
                        <a:lnTo>
                          <a:pt x="58679" y="119829"/>
                        </a:lnTo>
                        <a:lnTo>
                          <a:pt x="63243" y="141734"/>
                        </a:lnTo>
                        <a:lnTo>
                          <a:pt x="75631" y="159773"/>
                        </a:lnTo>
                        <a:lnTo>
                          <a:pt x="81396" y="163638"/>
                        </a:lnTo>
                        <a:close/>
                      </a:path>
                      <a:path w="241300" h="271145">
                        <a:moveTo>
                          <a:pt x="224828" y="60559"/>
                        </a:moveTo>
                        <a:lnTo>
                          <a:pt x="76937" y="60559"/>
                        </a:lnTo>
                        <a:lnTo>
                          <a:pt x="85984" y="56230"/>
                        </a:lnTo>
                        <a:lnTo>
                          <a:pt x="95519" y="52989"/>
                        </a:lnTo>
                        <a:lnTo>
                          <a:pt x="105544" y="50955"/>
                        </a:lnTo>
                        <a:lnTo>
                          <a:pt x="116058" y="50251"/>
                        </a:lnTo>
                        <a:lnTo>
                          <a:pt x="125797" y="50754"/>
                        </a:lnTo>
                        <a:lnTo>
                          <a:pt x="135292" y="52345"/>
                        </a:lnTo>
                        <a:lnTo>
                          <a:pt x="144298" y="55143"/>
                        </a:lnTo>
                        <a:lnTo>
                          <a:pt x="152570" y="59270"/>
                        </a:lnTo>
                        <a:lnTo>
                          <a:pt x="225686" y="59270"/>
                        </a:lnTo>
                        <a:lnTo>
                          <a:pt x="224828" y="60559"/>
                        </a:lnTo>
                        <a:close/>
                      </a:path>
                      <a:path w="241300" h="271145">
                        <a:moveTo>
                          <a:pt x="179652" y="176523"/>
                        </a:moveTo>
                        <a:lnTo>
                          <a:pt x="116056" y="176523"/>
                        </a:lnTo>
                        <a:lnTo>
                          <a:pt x="138225" y="172195"/>
                        </a:lnTo>
                        <a:lnTo>
                          <a:pt x="156481" y="160256"/>
                        </a:lnTo>
                        <a:lnTo>
                          <a:pt x="168869" y="142277"/>
                        </a:lnTo>
                        <a:lnTo>
                          <a:pt x="173433" y="119829"/>
                        </a:lnTo>
                        <a:lnTo>
                          <a:pt x="168869" y="97925"/>
                        </a:lnTo>
                        <a:lnTo>
                          <a:pt x="156481" y="79886"/>
                        </a:lnTo>
                        <a:lnTo>
                          <a:pt x="138225" y="67645"/>
                        </a:lnTo>
                        <a:lnTo>
                          <a:pt x="116056" y="63135"/>
                        </a:lnTo>
                        <a:lnTo>
                          <a:pt x="221687" y="63135"/>
                        </a:lnTo>
                        <a:lnTo>
                          <a:pt x="214109" y="68290"/>
                        </a:lnTo>
                        <a:lnTo>
                          <a:pt x="181258" y="68290"/>
                        </a:lnTo>
                        <a:lnTo>
                          <a:pt x="172129" y="76021"/>
                        </a:lnTo>
                        <a:lnTo>
                          <a:pt x="178425" y="86148"/>
                        </a:lnTo>
                        <a:lnTo>
                          <a:pt x="183376" y="97120"/>
                        </a:lnTo>
                        <a:lnTo>
                          <a:pt x="186616" y="108817"/>
                        </a:lnTo>
                        <a:lnTo>
                          <a:pt x="187777" y="121118"/>
                        </a:lnTo>
                        <a:lnTo>
                          <a:pt x="186595" y="133419"/>
                        </a:lnTo>
                        <a:lnTo>
                          <a:pt x="183213" y="145117"/>
                        </a:lnTo>
                        <a:lnTo>
                          <a:pt x="177875" y="156089"/>
                        </a:lnTo>
                        <a:lnTo>
                          <a:pt x="170826" y="166216"/>
                        </a:lnTo>
                        <a:lnTo>
                          <a:pt x="179652" y="176523"/>
                        </a:lnTo>
                        <a:close/>
                      </a:path>
                      <a:path w="241300" h="271145">
                        <a:moveTo>
                          <a:pt x="198210" y="72156"/>
                        </a:moveTo>
                        <a:lnTo>
                          <a:pt x="191690" y="72156"/>
                        </a:lnTo>
                        <a:lnTo>
                          <a:pt x="186474" y="70867"/>
                        </a:lnTo>
                        <a:lnTo>
                          <a:pt x="181258" y="68290"/>
                        </a:lnTo>
                        <a:lnTo>
                          <a:pt x="214109" y="68290"/>
                        </a:lnTo>
                        <a:lnTo>
                          <a:pt x="212717" y="69236"/>
                        </a:lnTo>
                        <a:lnTo>
                          <a:pt x="198210" y="72156"/>
                        </a:lnTo>
                        <a:close/>
                      </a:path>
                      <a:path w="241300" h="271145">
                        <a:moveTo>
                          <a:pt x="28688" y="219043"/>
                        </a:moveTo>
                        <a:lnTo>
                          <a:pt x="17604" y="216788"/>
                        </a:lnTo>
                        <a:lnTo>
                          <a:pt x="8475" y="210668"/>
                        </a:lnTo>
                        <a:lnTo>
                          <a:pt x="2281" y="201649"/>
                        </a:lnTo>
                        <a:lnTo>
                          <a:pt x="0" y="190696"/>
                        </a:lnTo>
                        <a:lnTo>
                          <a:pt x="2281" y="179744"/>
                        </a:lnTo>
                        <a:lnTo>
                          <a:pt x="8475" y="170724"/>
                        </a:lnTo>
                        <a:lnTo>
                          <a:pt x="17604" y="164604"/>
                        </a:lnTo>
                        <a:lnTo>
                          <a:pt x="28688" y="162350"/>
                        </a:lnTo>
                        <a:lnTo>
                          <a:pt x="36512" y="162350"/>
                        </a:lnTo>
                        <a:lnTo>
                          <a:pt x="39120" y="163638"/>
                        </a:lnTo>
                        <a:lnTo>
                          <a:pt x="81396" y="163638"/>
                        </a:lnTo>
                        <a:lnTo>
                          <a:pt x="93888" y="172014"/>
                        </a:lnTo>
                        <a:lnTo>
                          <a:pt x="109719" y="175234"/>
                        </a:lnTo>
                        <a:lnTo>
                          <a:pt x="65200" y="175234"/>
                        </a:lnTo>
                        <a:lnTo>
                          <a:pt x="56072" y="182966"/>
                        </a:lnTo>
                        <a:lnTo>
                          <a:pt x="57376" y="185542"/>
                        </a:lnTo>
                        <a:lnTo>
                          <a:pt x="57376" y="190696"/>
                        </a:lnTo>
                        <a:lnTo>
                          <a:pt x="55094" y="201649"/>
                        </a:lnTo>
                        <a:lnTo>
                          <a:pt x="48900" y="210668"/>
                        </a:lnTo>
                        <a:lnTo>
                          <a:pt x="39772" y="216788"/>
                        </a:lnTo>
                        <a:lnTo>
                          <a:pt x="28688" y="219043"/>
                        </a:lnTo>
                        <a:close/>
                      </a:path>
                      <a:path w="241300" h="271145">
                        <a:moveTo>
                          <a:pt x="113449" y="193273"/>
                        </a:moveTo>
                        <a:lnTo>
                          <a:pt x="100042" y="192085"/>
                        </a:lnTo>
                        <a:lnTo>
                          <a:pt x="87369" y="188602"/>
                        </a:lnTo>
                        <a:lnTo>
                          <a:pt x="75673" y="182945"/>
                        </a:lnTo>
                        <a:lnTo>
                          <a:pt x="65200" y="175234"/>
                        </a:lnTo>
                        <a:lnTo>
                          <a:pt x="109719" y="175234"/>
                        </a:lnTo>
                        <a:lnTo>
                          <a:pt x="116056" y="176523"/>
                        </a:lnTo>
                        <a:lnTo>
                          <a:pt x="179652" y="176523"/>
                        </a:lnTo>
                        <a:lnTo>
                          <a:pt x="185169" y="182966"/>
                        </a:lnTo>
                        <a:lnTo>
                          <a:pt x="211980" y="182966"/>
                        </a:lnTo>
                        <a:lnTo>
                          <a:pt x="217037" y="184012"/>
                        </a:lnTo>
                        <a:lnTo>
                          <a:pt x="221049" y="186831"/>
                        </a:lnTo>
                        <a:lnTo>
                          <a:pt x="142137" y="186831"/>
                        </a:lnTo>
                        <a:lnTo>
                          <a:pt x="135821" y="189468"/>
                        </a:lnTo>
                        <a:lnTo>
                          <a:pt x="128771" y="191501"/>
                        </a:lnTo>
                        <a:lnTo>
                          <a:pt x="121233" y="192810"/>
                        </a:lnTo>
                        <a:lnTo>
                          <a:pt x="113449" y="193273"/>
                        </a:lnTo>
                        <a:close/>
                      </a:path>
                      <a:path w="241300" h="271145">
                        <a:moveTo>
                          <a:pt x="211980" y="182966"/>
                        </a:moveTo>
                        <a:lnTo>
                          <a:pt x="185169" y="182966"/>
                        </a:lnTo>
                        <a:lnTo>
                          <a:pt x="189082" y="181677"/>
                        </a:lnTo>
                        <a:lnTo>
                          <a:pt x="194298" y="180388"/>
                        </a:lnTo>
                        <a:lnTo>
                          <a:pt x="199514" y="180388"/>
                        </a:lnTo>
                        <a:lnTo>
                          <a:pt x="211980" y="182966"/>
                        </a:lnTo>
                        <a:close/>
                      </a:path>
                      <a:path w="241300" h="271145">
                        <a:moveTo>
                          <a:pt x="195603" y="270582"/>
                        </a:moveTo>
                        <a:lnTo>
                          <a:pt x="178019" y="267180"/>
                        </a:lnTo>
                        <a:lnTo>
                          <a:pt x="163491" y="257858"/>
                        </a:lnTo>
                        <a:lnTo>
                          <a:pt x="153608" y="243947"/>
                        </a:lnTo>
                        <a:lnTo>
                          <a:pt x="149961" y="226774"/>
                        </a:lnTo>
                        <a:lnTo>
                          <a:pt x="149961" y="219042"/>
                        </a:lnTo>
                        <a:lnTo>
                          <a:pt x="152570" y="211312"/>
                        </a:lnTo>
                        <a:lnTo>
                          <a:pt x="156482" y="204869"/>
                        </a:lnTo>
                        <a:lnTo>
                          <a:pt x="142137" y="186831"/>
                        </a:lnTo>
                        <a:lnTo>
                          <a:pt x="221049" y="186831"/>
                        </a:lnTo>
                        <a:lnTo>
                          <a:pt x="231137" y="193917"/>
                        </a:lnTo>
                        <a:lnTo>
                          <a:pt x="239858" y="208654"/>
                        </a:lnTo>
                        <a:lnTo>
                          <a:pt x="241244" y="226774"/>
                        </a:lnTo>
                        <a:lnTo>
                          <a:pt x="237597" y="243947"/>
                        </a:lnTo>
                        <a:lnTo>
                          <a:pt x="227714" y="257859"/>
                        </a:lnTo>
                        <a:lnTo>
                          <a:pt x="213187" y="267180"/>
                        </a:lnTo>
                        <a:lnTo>
                          <a:pt x="195603" y="270582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4" name="object 146">
                    <a:extLst>
                      <a:ext uri="{FF2B5EF4-FFF2-40B4-BE49-F238E27FC236}">
                        <a16:creationId xmlns:a16="http://schemas.microsoft.com/office/drawing/2014/main" id="{28C09DEC-6BF6-49A4-9FE1-E8F09DBFB9FA}"/>
                      </a:ext>
                    </a:extLst>
                  </p:cNvPr>
                  <p:cNvSpPr/>
                  <p:nvPr/>
                </p:nvSpPr>
                <p:spPr>
                  <a:xfrm>
                    <a:off x="2991987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5" name="object 147">
                    <a:extLst>
                      <a:ext uri="{FF2B5EF4-FFF2-40B4-BE49-F238E27FC236}">
                        <a16:creationId xmlns:a16="http://schemas.microsoft.com/office/drawing/2014/main" id="{4F97BA8F-2307-466A-97C6-039C368619CF}"/>
                      </a:ext>
                    </a:extLst>
                  </p:cNvPr>
                  <p:cNvSpPr/>
                  <p:nvPr/>
                </p:nvSpPr>
                <p:spPr>
                  <a:xfrm>
                    <a:off x="3020675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8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6" name="object 148">
                    <a:extLst>
                      <a:ext uri="{FF2B5EF4-FFF2-40B4-BE49-F238E27FC236}">
                        <a16:creationId xmlns:a16="http://schemas.microsoft.com/office/drawing/2014/main" id="{86FA380A-7C85-47A0-8FF4-B21C167F72F3}"/>
                      </a:ext>
                    </a:extLst>
                  </p:cNvPr>
                  <p:cNvSpPr/>
                  <p:nvPr/>
                </p:nvSpPr>
                <p:spPr>
                  <a:xfrm>
                    <a:off x="3049363" y="5588302"/>
                    <a:ext cx="20955" cy="2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55" h="20954">
                        <a:moveTo>
                          <a:pt x="16195" y="20616"/>
                        </a:moveTo>
                        <a:lnTo>
                          <a:pt x="4669" y="20616"/>
                        </a:lnTo>
                        <a:lnTo>
                          <a:pt x="0" y="16003"/>
                        </a:lnTo>
                        <a:lnTo>
                          <a:pt x="0" y="4612"/>
                        </a:lnTo>
                        <a:lnTo>
                          <a:pt x="4668" y="0"/>
                        </a:lnTo>
                        <a:lnTo>
                          <a:pt x="16195" y="0"/>
                        </a:lnTo>
                        <a:lnTo>
                          <a:pt x="20864" y="4612"/>
                        </a:lnTo>
                        <a:lnTo>
                          <a:pt x="20864" y="16003"/>
                        </a:lnTo>
                        <a:lnTo>
                          <a:pt x="16195" y="20616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21" name="组合 320">
                <a:extLst>
                  <a:ext uri="{FF2B5EF4-FFF2-40B4-BE49-F238E27FC236}">
                    <a16:creationId xmlns:a16="http://schemas.microsoft.com/office/drawing/2014/main" id="{0604DC20-72F9-44D1-9034-5D09735F2F37}"/>
                  </a:ext>
                </a:extLst>
              </p:cNvPr>
              <p:cNvGrpSpPr/>
              <p:nvPr/>
            </p:nvGrpSpPr>
            <p:grpSpPr>
              <a:xfrm>
                <a:off x="7228015" y="5270118"/>
                <a:ext cx="396240" cy="634431"/>
                <a:chOff x="7531154" y="5415740"/>
                <a:chExt cx="396240" cy="634431"/>
              </a:xfrm>
            </p:grpSpPr>
            <p:grpSp>
              <p:nvGrpSpPr>
                <p:cNvPr id="335" name="组合 334">
                  <a:extLst>
                    <a:ext uri="{FF2B5EF4-FFF2-40B4-BE49-F238E27FC236}">
                      <a16:creationId xmlns:a16="http://schemas.microsoft.com/office/drawing/2014/main" id="{B2925AD2-B883-437D-B98B-05D475D7835D}"/>
                    </a:ext>
                  </a:extLst>
                </p:cNvPr>
                <p:cNvGrpSpPr/>
                <p:nvPr/>
              </p:nvGrpSpPr>
              <p:grpSpPr>
                <a:xfrm>
                  <a:off x="7531154" y="5415740"/>
                  <a:ext cx="396240" cy="634431"/>
                  <a:chOff x="7531154" y="5415740"/>
                  <a:chExt cx="396240" cy="634431"/>
                </a:xfrm>
              </p:grpSpPr>
              <p:sp>
                <p:nvSpPr>
                  <p:cNvPr id="337" name="object 75">
                    <a:extLst>
                      <a:ext uri="{FF2B5EF4-FFF2-40B4-BE49-F238E27FC236}">
                        <a16:creationId xmlns:a16="http://schemas.microsoft.com/office/drawing/2014/main" id="{62D559B3-14FE-4193-9A64-3C83A687E59B}"/>
                      </a:ext>
                    </a:extLst>
                  </p:cNvPr>
                  <p:cNvSpPr txBox="1"/>
                  <p:nvPr/>
                </p:nvSpPr>
                <p:spPr>
                  <a:xfrm>
                    <a:off x="7593335" y="5869746"/>
                    <a:ext cx="261620" cy="180425"/>
                  </a:xfrm>
                  <a:prstGeom prst="rect">
                    <a:avLst/>
                  </a:prstGeom>
                </p:spPr>
                <p:txBody>
                  <a:bodyPr vert="horz" wrap="square" lIns="0" tIns="15875" rIns="0" bIns="0" rtlCol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ts val="125"/>
                      </a:spcBef>
                    </a:pPr>
                    <a:r>
                      <a:rPr sz="900" spc="2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L</a:t>
                    </a:r>
                    <a:r>
                      <a:rPr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C</a:t>
                    </a:r>
                    <a:r>
                      <a:rPr sz="900" spc="15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N</a:t>
                    </a:r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8" name="object 163">
                    <a:extLst>
                      <a:ext uri="{FF2B5EF4-FFF2-40B4-BE49-F238E27FC236}">
                        <a16:creationId xmlns:a16="http://schemas.microsoft.com/office/drawing/2014/main" id="{8B1E721F-F7C7-4914-93A0-1B0BB2913903}"/>
                      </a:ext>
                    </a:extLst>
                  </p:cNvPr>
                  <p:cNvSpPr/>
                  <p:nvPr/>
                </p:nvSpPr>
                <p:spPr>
                  <a:xfrm>
                    <a:off x="7531154" y="5415740"/>
                    <a:ext cx="396240" cy="39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40" h="396875">
                        <a:moveTo>
                          <a:pt x="199888" y="396391"/>
                        </a:moveTo>
                        <a:lnTo>
                          <a:pt x="133330" y="394118"/>
                        </a:lnTo>
                        <a:lnTo>
                          <a:pt x="77674" y="387704"/>
                        </a:lnTo>
                        <a:lnTo>
                          <a:pt x="27465" y="368216"/>
                        </a:lnTo>
                        <a:lnTo>
                          <a:pt x="8028" y="318630"/>
                        </a:lnTo>
                        <a:lnTo>
                          <a:pt x="2646" y="274946"/>
                        </a:lnTo>
                        <a:lnTo>
                          <a:pt x="0" y="224723"/>
                        </a:lnTo>
                        <a:lnTo>
                          <a:pt x="115" y="171669"/>
                        </a:lnTo>
                        <a:lnTo>
                          <a:pt x="2839" y="122753"/>
                        </a:lnTo>
                        <a:lnTo>
                          <a:pt x="8403" y="77994"/>
                        </a:lnTo>
                        <a:lnTo>
                          <a:pt x="27874" y="27808"/>
                        </a:lnTo>
                        <a:lnTo>
                          <a:pt x="77465" y="8348"/>
                        </a:lnTo>
                        <a:lnTo>
                          <a:pt x="131343" y="2157"/>
                        </a:lnTo>
                        <a:lnTo>
                          <a:pt x="196191" y="0"/>
                        </a:lnTo>
                        <a:lnTo>
                          <a:pt x="230221" y="579"/>
                        </a:lnTo>
                        <a:lnTo>
                          <a:pt x="262601" y="2268"/>
                        </a:lnTo>
                        <a:lnTo>
                          <a:pt x="292260" y="4990"/>
                        </a:lnTo>
                        <a:lnTo>
                          <a:pt x="318130" y="8669"/>
                        </a:lnTo>
                        <a:lnTo>
                          <a:pt x="332298" y="12186"/>
                        </a:lnTo>
                        <a:lnTo>
                          <a:pt x="196192" y="12186"/>
                        </a:lnTo>
                        <a:lnTo>
                          <a:pt x="163280" y="12722"/>
                        </a:lnTo>
                        <a:lnTo>
                          <a:pt x="104244" y="16857"/>
                        </a:lnTo>
                        <a:lnTo>
                          <a:pt x="52982" y="26652"/>
                        </a:lnTo>
                        <a:lnTo>
                          <a:pt x="20412" y="80087"/>
                        </a:lnTo>
                        <a:lnTo>
                          <a:pt x="14986" y="123265"/>
                        </a:lnTo>
                        <a:lnTo>
                          <a:pt x="12230" y="172744"/>
                        </a:lnTo>
                        <a:lnTo>
                          <a:pt x="12172" y="224723"/>
                        </a:lnTo>
                        <a:lnTo>
                          <a:pt x="14749" y="273633"/>
                        </a:lnTo>
                        <a:lnTo>
                          <a:pt x="20037" y="316557"/>
                        </a:lnTo>
                        <a:lnTo>
                          <a:pt x="36104" y="359579"/>
                        </a:lnTo>
                        <a:lnTo>
                          <a:pt x="79775" y="375706"/>
                        </a:lnTo>
                        <a:lnTo>
                          <a:pt x="134384" y="381981"/>
                        </a:lnTo>
                        <a:lnTo>
                          <a:pt x="199881" y="384203"/>
                        </a:lnTo>
                        <a:lnTo>
                          <a:pt x="333962" y="384203"/>
                        </a:lnTo>
                        <a:lnTo>
                          <a:pt x="318369" y="388084"/>
                        </a:lnTo>
                        <a:lnTo>
                          <a:pt x="293208" y="391642"/>
                        </a:lnTo>
                        <a:lnTo>
                          <a:pt x="264589" y="394246"/>
                        </a:lnTo>
                        <a:lnTo>
                          <a:pt x="233239" y="395847"/>
                        </a:lnTo>
                        <a:lnTo>
                          <a:pt x="199888" y="396391"/>
                        </a:lnTo>
                        <a:close/>
                      </a:path>
                      <a:path w="396240" h="396875">
                        <a:moveTo>
                          <a:pt x="333962" y="384203"/>
                        </a:moveTo>
                        <a:lnTo>
                          <a:pt x="199881" y="384203"/>
                        </a:lnTo>
                        <a:lnTo>
                          <a:pt x="232727" y="383671"/>
                        </a:lnTo>
                        <a:lnTo>
                          <a:pt x="263548" y="382108"/>
                        </a:lnTo>
                        <a:lnTo>
                          <a:pt x="316288" y="376086"/>
                        </a:lnTo>
                        <a:lnTo>
                          <a:pt x="359331" y="359990"/>
                        </a:lnTo>
                        <a:lnTo>
                          <a:pt x="375437" y="316330"/>
                        </a:lnTo>
                        <a:lnTo>
                          <a:pt x="380859" y="273143"/>
                        </a:lnTo>
                        <a:lnTo>
                          <a:pt x="383550" y="224723"/>
                        </a:lnTo>
                        <a:lnTo>
                          <a:pt x="383661" y="171669"/>
                        </a:lnTo>
                        <a:lnTo>
                          <a:pt x="381077" y="122753"/>
                        </a:lnTo>
                        <a:lnTo>
                          <a:pt x="375781" y="79825"/>
                        </a:lnTo>
                        <a:lnTo>
                          <a:pt x="359686" y="36792"/>
                        </a:lnTo>
                        <a:lnTo>
                          <a:pt x="316037" y="20676"/>
                        </a:lnTo>
                        <a:lnTo>
                          <a:pt x="261546" y="14407"/>
                        </a:lnTo>
                        <a:lnTo>
                          <a:pt x="196192" y="12186"/>
                        </a:lnTo>
                        <a:lnTo>
                          <a:pt x="332298" y="12186"/>
                        </a:lnTo>
                        <a:lnTo>
                          <a:pt x="368324" y="28155"/>
                        </a:lnTo>
                        <a:lnTo>
                          <a:pt x="387776" y="77743"/>
                        </a:lnTo>
                        <a:lnTo>
                          <a:pt x="393168" y="121435"/>
                        </a:lnTo>
                        <a:lnTo>
                          <a:pt x="395824" y="171669"/>
                        </a:lnTo>
                        <a:lnTo>
                          <a:pt x="395716" y="224723"/>
                        </a:lnTo>
                        <a:lnTo>
                          <a:pt x="392950" y="274484"/>
                        </a:lnTo>
                        <a:lnTo>
                          <a:pt x="387431" y="318426"/>
                        </a:lnTo>
                        <a:lnTo>
                          <a:pt x="367966" y="368621"/>
                        </a:lnTo>
                        <a:lnTo>
                          <a:pt x="348536" y="380576"/>
                        </a:lnTo>
                        <a:lnTo>
                          <a:pt x="333962" y="384203"/>
                        </a:lnTo>
                        <a:close/>
                      </a:path>
                    </a:pathLst>
                  </a:custGeom>
                  <a:solidFill>
                    <a:srgbClr val="C7F17F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36" name="object 164">
                  <a:extLst>
                    <a:ext uri="{FF2B5EF4-FFF2-40B4-BE49-F238E27FC236}">
                      <a16:creationId xmlns:a16="http://schemas.microsoft.com/office/drawing/2014/main" id="{D6B7AEB1-D7C4-40E4-BB18-96B1FE60EBD4}"/>
                    </a:ext>
                  </a:extLst>
                </p:cNvPr>
                <p:cNvSpPr/>
                <p:nvPr/>
              </p:nvSpPr>
              <p:spPr>
                <a:xfrm>
                  <a:off x="7583329" y="5502641"/>
                  <a:ext cx="292100" cy="222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00" h="222884">
                      <a:moveTo>
                        <a:pt x="286112" y="84695"/>
                      </a:moveTo>
                      <a:lnTo>
                        <a:pt x="72102" y="84695"/>
                      </a:lnTo>
                      <a:lnTo>
                        <a:pt x="86667" y="50950"/>
                      </a:lnTo>
                      <a:lnTo>
                        <a:pt x="111005" y="24114"/>
                      </a:lnTo>
                      <a:lnTo>
                        <a:pt x="142913" y="6396"/>
                      </a:lnTo>
                      <a:lnTo>
                        <a:pt x="180188" y="0"/>
                      </a:lnTo>
                      <a:lnTo>
                        <a:pt x="223509" y="8746"/>
                      </a:lnTo>
                      <a:lnTo>
                        <a:pt x="258885" y="32597"/>
                      </a:lnTo>
                      <a:lnTo>
                        <a:pt x="282736" y="67973"/>
                      </a:lnTo>
                      <a:lnTo>
                        <a:pt x="286112" y="84695"/>
                      </a:lnTo>
                      <a:close/>
                    </a:path>
                    <a:path w="292100" h="222884">
                      <a:moveTo>
                        <a:pt x="68896" y="222318"/>
                      </a:moveTo>
                      <a:lnTo>
                        <a:pt x="30375" y="210590"/>
                      </a:lnTo>
                      <a:lnTo>
                        <a:pt x="5415" y="180301"/>
                      </a:lnTo>
                      <a:lnTo>
                        <a:pt x="0" y="153500"/>
                      </a:lnTo>
                      <a:lnTo>
                        <a:pt x="5416" y="126687"/>
                      </a:lnTo>
                      <a:lnTo>
                        <a:pt x="20182" y="104791"/>
                      </a:lnTo>
                      <a:lnTo>
                        <a:pt x="42080" y="90030"/>
                      </a:lnTo>
                      <a:lnTo>
                        <a:pt x="68895" y="84616"/>
                      </a:lnTo>
                      <a:lnTo>
                        <a:pt x="69970" y="84616"/>
                      </a:lnTo>
                      <a:lnTo>
                        <a:pt x="72102" y="84695"/>
                      </a:lnTo>
                      <a:lnTo>
                        <a:pt x="286112" y="84695"/>
                      </a:lnTo>
                      <a:lnTo>
                        <a:pt x="289971" y="103806"/>
                      </a:lnTo>
                      <a:lnTo>
                        <a:pt x="151802" y="103806"/>
                      </a:lnTo>
                      <a:lnTo>
                        <a:pt x="114101" y="153774"/>
                      </a:lnTo>
                      <a:lnTo>
                        <a:pt x="115925" y="158075"/>
                      </a:lnTo>
                      <a:lnTo>
                        <a:pt x="137373" y="160723"/>
                      </a:lnTo>
                      <a:lnTo>
                        <a:pt x="135069" y="172442"/>
                      </a:lnTo>
                      <a:lnTo>
                        <a:pt x="107416" y="210479"/>
                      </a:lnTo>
                      <a:lnTo>
                        <a:pt x="82780" y="220905"/>
                      </a:lnTo>
                      <a:lnTo>
                        <a:pt x="68896" y="222318"/>
                      </a:lnTo>
                      <a:close/>
                    </a:path>
                    <a:path w="292100" h="222884">
                      <a:moveTo>
                        <a:pt x="275236" y="165741"/>
                      </a:moveTo>
                      <a:lnTo>
                        <a:pt x="178049" y="165741"/>
                      </a:lnTo>
                      <a:lnTo>
                        <a:pt x="180864" y="162010"/>
                      </a:lnTo>
                      <a:lnTo>
                        <a:pt x="156440" y="104379"/>
                      </a:lnTo>
                      <a:lnTo>
                        <a:pt x="151802" y="103806"/>
                      </a:lnTo>
                      <a:lnTo>
                        <a:pt x="289971" y="103806"/>
                      </a:lnTo>
                      <a:lnTo>
                        <a:pt x="291483" y="111294"/>
                      </a:lnTo>
                      <a:lnTo>
                        <a:pt x="282737" y="154615"/>
                      </a:lnTo>
                      <a:lnTo>
                        <a:pt x="275236" y="165741"/>
                      </a:lnTo>
                      <a:close/>
                    </a:path>
                    <a:path w="292100" h="222884">
                      <a:moveTo>
                        <a:pt x="180189" y="222588"/>
                      </a:moveTo>
                      <a:lnTo>
                        <a:pt x="168548" y="221984"/>
                      </a:lnTo>
                      <a:lnTo>
                        <a:pt x="157255" y="220212"/>
                      </a:lnTo>
                      <a:lnTo>
                        <a:pt x="146368" y="217337"/>
                      </a:lnTo>
                      <a:lnTo>
                        <a:pt x="135945" y="213422"/>
                      </a:lnTo>
                      <a:lnTo>
                        <a:pt x="144312" y="202595"/>
                      </a:lnTo>
                      <a:lnTo>
                        <a:pt x="150969" y="190560"/>
                      </a:lnTo>
                      <a:lnTo>
                        <a:pt x="155732" y="177430"/>
                      </a:lnTo>
                      <a:lnTo>
                        <a:pt x="158421" y="163319"/>
                      </a:lnTo>
                      <a:lnTo>
                        <a:pt x="178049" y="165741"/>
                      </a:lnTo>
                      <a:lnTo>
                        <a:pt x="275236" y="165741"/>
                      </a:lnTo>
                      <a:lnTo>
                        <a:pt x="258886" y="189991"/>
                      </a:lnTo>
                      <a:lnTo>
                        <a:pt x="223510" y="213842"/>
                      </a:lnTo>
                      <a:lnTo>
                        <a:pt x="180189" y="222588"/>
                      </a:lnTo>
                      <a:close/>
                    </a:path>
                  </a:pathLst>
                </a:custGeom>
                <a:solidFill>
                  <a:srgbClr val="C7F17F"/>
                </a:solidFill>
              </p:spPr>
              <p:txBody>
                <a:bodyPr wrap="square" lIns="0" tIns="0" rIns="0" bIns="0" rtlCol="0"/>
                <a:lstStyle/>
                <a:p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2" name="object 165">
                <a:extLst>
                  <a:ext uri="{FF2B5EF4-FFF2-40B4-BE49-F238E27FC236}">
                    <a16:creationId xmlns:a16="http://schemas.microsoft.com/office/drawing/2014/main" id="{13AA7CE6-37A4-4200-86BC-7F9864400D4B}"/>
                  </a:ext>
                </a:extLst>
              </p:cNvPr>
              <p:cNvSpPr/>
              <p:nvPr/>
            </p:nvSpPr>
            <p:spPr>
              <a:xfrm>
                <a:off x="3657808" y="5413947"/>
                <a:ext cx="445770" cy="252729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252729">
                    <a:moveTo>
                      <a:pt x="0" y="126085"/>
                    </a:moveTo>
                    <a:lnTo>
                      <a:pt x="126085" y="0"/>
                    </a:lnTo>
                    <a:lnTo>
                      <a:pt x="126085" y="83216"/>
                    </a:lnTo>
                    <a:lnTo>
                      <a:pt x="319483" y="83216"/>
                    </a:lnTo>
                    <a:lnTo>
                      <a:pt x="319483" y="0"/>
                    </a:lnTo>
                    <a:lnTo>
                      <a:pt x="445569" y="126085"/>
                    </a:lnTo>
                    <a:lnTo>
                      <a:pt x="319483" y="252171"/>
                    </a:lnTo>
                    <a:lnTo>
                      <a:pt x="319483" y="168954"/>
                    </a:lnTo>
                    <a:lnTo>
                      <a:pt x="126085" y="168954"/>
                    </a:lnTo>
                    <a:lnTo>
                      <a:pt x="126085" y="252171"/>
                    </a:lnTo>
                    <a:lnTo>
                      <a:pt x="0" y="126085"/>
                    </a:lnTo>
                    <a:close/>
                  </a:path>
                </a:pathLst>
              </a:custGeom>
              <a:ln w="9523">
                <a:solidFill>
                  <a:srgbClr val="66B1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3" name="object 166">
                <a:extLst>
                  <a:ext uri="{FF2B5EF4-FFF2-40B4-BE49-F238E27FC236}">
                    <a16:creationId xmlns:a16="http://schemas.microsoft.com/office/drawing/2014/main" id="{8B9E92AF-F9F2-481A-AFB1-F5AD2F8D191F}"/>
                  </a:ext>
                </a:extLst>
              </p:cNvPr>
              <p:cNvSpPr/>
              <p:nvPr/>
            </p:nvSpPr>
            <p:spPr>
              <a:xfrm>
                <a:off x="5935652" y="5413947"/>
                <a:ext cx="445770" cy="252729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252729">
                    <a:moveTo>
                      <a:pt x="0" y="126085"/>
                    </a:moveTo>
                    <a:lnTo>
                      <a:pt x="126085" y="0"/>
                    </a:lnTo>
                    <a:lnTo>
                      <a:pt x="126085" y="83216"/>
                    </a:lnTo>
                    <a:lnTo>
                      <a:pt x="319483" y="83216"/>
                    </a:lnTo>
                    <a:lnTo>
                      <a:pt x="319483" y="0"/>
                    </a:lnTo>
                    <a:lnTo>
                      <a:pt x="445569" y="126085"/>
                    </a:lnTo>
                    <a:lnTo>
                      <a:pt x="319483" y="252171"/>
                    </a:lnTo>
                    <a:lnTo>
                      <a:pt x="319483" y="168954"/>
                    </a:lnTo>
                    <a:lnTo>
                      <a:pt x="126085" y="168954"/>
                    </a:lnTo>
                    <a:lnTo>
                      <a:pt x="126085" y="252171"/>
                    </a:lnTo>
                    <a:lnTo>
                      <a:pt x="0" y="126085"/>
                    </a:lnTo>
                    <a:close/>
                  </a:path>
                </a:pathLst>
              </a:custGeom>
              <a:ln w="9523">
                <a:solidFill>
                  <a:srgbClr val="66B1FF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324" name="组合 323">
                <a:extLst>
                  <a:ext uri="{FF2B5EF4-FFF2-40B4-BE49-F238E27FC236}">
                    <a16:creationId xmlns:a16="http://schemas.microsoft.com/office/drawing/2014/main" id="{39F4A660-D8EA-41AC-9A72-A11E9FBAFC42}"/>
                  </a:ext>
                </a:extLst>
              </p:cNvPr>
              <p:cNvGrpSpPr/>
              <p:nvPr/>
            </p:nvGrpSpPr>
            <p:grpSpPr>
              <a:xfrm>
                <a:off x="4291919" y="5211020"/>
                <a:ext cx="1469130" cy="706310"/>
                <a:chOff x="4291919" y="5211020"/>
                <a:chExt cx="1469130" cy="706310"/>
              </a:xfrm>
            </p:grpSpPr>
            <p:grpSp>
              <p:nvGrpSpPr>
                <p:cNvPr id="327" name="组合 326">
                  <a:extLst>
                    <a:ext uri="{FF2B5EF4-FFF2-40B4-BE49-F238E27FC236}">
                      <a16:creationId xmlns:a16="http://schemas.microsoft.com/office/drawing/2014/main" id="{CE11F38D-1B3C-4F3C-9050-48EB7751DAA8}"/>
                    </a:ext>
                  </a:extLst>
                </p:cNvPr>
                <p:cNvGrpSpPr/>
                <p:nvPr/>
              </p:nvGrpSpPr>
              <p:grpSpPr>
                <a:xfrm>
                  <a:off x="4291919" y="5211020"/>
                  <a:ext cx="798617" cy="701516"/>
                  <a:chOff x="4291919" y="5415740"/>
                  <a:chExt cx="798617" cy="701516"/>
                </a:xfrm>
              </p:grpSpPr>
              <p:sp>
                <p:nvSpPr>
                  <p:cNvPr id="332" name="object 130">
                    <a:extLst>
                      <a:ext uri="{FF2B5EF4-FFF2-40B4-BE49-F238E27FC236}">
                        <a16:creationId xmlns:a16="http://schemas.microsoft.com/office/drawing/2014/main" id="{66F426D5-5359-455C-BE10-BB2B6524F0F3}"/>
                      </a:ext>
                    </a:extLst>
                  </p:cNvPr>
                  <p:cNvSpPr/>
                  <p:nvPr/>
                </p:nvSpPr>
                <p:spPr>
                  <a:xfrm>
                    <a:off x="4507511" y="5415740"/>
                    <a:ext cx="396240" cy="39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6875">
                        <a:moveTo>
                          <a:pt x="199881" y="396391"/>
                        </a:moveTo>
                        <a:lnTo>
                          <a:pt x="133330" y="394118"/>
                        </a:lnTo>
                        <a:lnTo>
                          <a:pt x="77674" y="387704"/>
                        </a:lnTo>
                        <a:lnTo>
                          <a:pt x="27465" y="368216"/>
                        </a:lnTo>
                        <a:lnTo>
                          <a:pt x="8028" y="318630"/>
                        </a:lnTo>
                        <a:lnTo>
                          <a:pt x="2646" y="274946"/>
                        </a:lnTo>
                        <a:lnTo>
                          <a:pt x="0" y="224723"/>
                        </a:lnTo>
                        <a:lnTo>
                          <a:pt x="115" y="171669"/>
                        </a:lnTo>
                        <a:lnTo>
                          <a:pt x="2839" y="122753"/>
                        </a:lnTo>
                        <a:lnTo>
                          <a:pt x="8403" y="77994"/>
                        </a:lnTo>
                        <a:lnTo>
                          <a:pt x="27874" y="27808"/>
                        </a:lnTo>
                        <a:lnTo>
                          <a:pt x="77465" y="8348"/>
                        </a:lnTo>
                        <a:lnTo>
                          <a:pt x="131343" y="2157"/>
                        </a:lnTo>
                        <a:lnTo>
                          <a:pt x="196191" y="0"/>
                        </a:lnTo>
                        <a:lnTo>
                          <a:pt x="230221" y="579"/>
                        </a:lnTo>
                        <a:lnTo>
                          <a:pt x="262601" y="2268"/>
                        </a:lnTo>
                        <a:lnTo>
                          <a:pt x="292260" y="4990"/>
                        </a:lnTo>
                        <a:lnTo>
                          <a:pt x="318130" y="8669"/>
                        </a:lnTo>
                        <a:lnTo>
                          <a:pt x="332298" y="12186"/>
                        </a:lnTo>
                        <a:lnTo>
                          <a:pt x="196191" y="12186"/>
                        </a:lnTo>
                        <a:lnTo>
                          <a:pt x="163279" y="12722"/>
                        </a:lnTo>
                        <a:lnTo>
                          <a:pt x="104242" y="16857"/>
                        </a:lnTo>
                        <a:lnTo>
                          <a:pt x="52981" y="26652"/>
                        </a:lnTo>
                        <a:lnTo>
                          <a:pt x="20410" y="80087"/>
                        </a:lnTo>
                        <a:lnTo>
                          <a:pt x="14985" y="123265"/>
                        </a:lnTo>
                        <a:lnTo>
                          <a:pt x="12228" y="172744"/>
                        </a:lnTo>
                        <a:lnTo>
                          <a:pt x="12170" y="224723"/>
                        </a:lnTo>
                        <a:lnTo>
                          <a:pt x="14747" y="273633"/>
                        </a:lnTo>
                        <a:lnTo>
                          <a:pt x="20035" y="316557"/>
                        </a:lnTo>
                        <a:lnTo>
                          <a:pt x="36103" y="359579"/>
                        </a:lnTo>
                        <a:lnTo>
                          <a:pt x="79773" y="375706"/>
                        </a:lnTo>
                        <a:lnTo>
                          <a:pt x="134382" y="381981"/>
                        </a:lnTo>
                        <a:lnTo>
                          <a:pt x="199887" y="384203"/>
                        </a:lnTo>
                        <a:lnTo>
                          <a:pt x="333962" y="384203"/>
                        </a:lnTo>
                        <a:lnTo>
                          <a:pt x="318369" y="388084"/>
                        </a:lnTo>
                        <a:lnTo>
                          <a:pt x="293208" y="391642"/>
                        </a:lnTo>
                        <a:lnTo>
                          <a:pt x="264589" y="394246"/>
                        </a:lnTo>
                        <a:lnTo>
                          <a:pt x="233239" y="395847"/>
                        </a:lnTo>
                        <a:lnTo>
                          <a:pt x="199881" y="396391"/>
                        </a:lnTo>
                        <a:close/>
                      </a:path>
                      <a:path w="396239" h="396875">
                        <a:moveTo>
                          <a:pt x="333962" y="384203"/>
                        </a:moveTo>
                        <a:lnTo>
                          <a:pt x="199887" y="384203"/>
                        </a:lnTo>
                        <a:lnTo>
                          <a:pt x="232725" y="383671"/>
                        </a:lnTo>
                        <a:lnTo>
                          <a:pt x="263546" y="382108"/>
                        </a:lnTo>
                        <a:lnTo>
                          <a:pt x="316286" y="376086"/>
                        </a:lnTo>
                        <a:lnTo>
                          <a:pt x="359330" y="359990"/>
                        </a:lnTo>
                        <a:lnTo>
                          <a:pt x="375435" y="316330"/>
                        </a:lnTo>
                        <a:lnTo>
                          <a:pt x="380857" y="273142"/>
                        </a:lnTo>
                        <a:lnTo>
                          <a:pt x="383549" y="224723"/>
                        </a:lnTo>
                        <a:lnTo>
                          <a:pt x="383659" y="171669"/>
                        </a:lnTo>
                        <a:lnTo>
                          <a:pt x="381075" y="122753"/>
                        </a:lnTo>
                        <a:lnTo>
                          <a:pt x="375780" y="79825"/>
                        </a:lnTo>
                        <a:lnTo>
                          <a:pt x="359685" y="36792"/>
                        </a:lnTo>
                        <a:lnTo>
                          <a:pt x="316036" y="20676"/>
                        </a:lnTo>
                        <a:lnTo>
                          <a:pt x="261545" y="14407"/>
                        </a:lnTo>
                        <a:lnTo>
                          <a:pt x="196191" y="12186"/>
                        </a:lnTo>
                        <a:lnTo>
                          <a:pt x="332298" y="12186"/>
                        </a:lnTo>
                        <a:lnTo>
                          <a:pt x="368323" y="28155"/>
                        </a:lnTo>
                        <a:lnTo>
                          <a:pt x="387776" y="77743"/>
                        </a:lnTo>
                        <a:lnTo>
                          <a:pt x="393168" y="121435"/>
                        </a:lnTo>
                        <a:lnTo>
                          <a:pt x="395824" y="171669"/>
                        </a:lnTo>
                        <a:lnTo>
                          <a:pt x="395716" y="224723"/>
                        </a:lnTo>
                        <a:lnTo>
                          <a:pt x="392950" y="274484"/>
                        </a:lnTo>
                        <a:lnTo>
                          <a:pt x="387431" y="318426"/>
                        </a:lnTo>
                        <a:lnTo>
                          <a:pt x="367967" y="368621"/>
                        </a:lnTo>
                        <a:lnTo>
                          <a:pt x="348537" y="380576"/>
                        </a:lnTo>
                        <a:lnTo>
                          <a:pt x="333962" y="384203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3" name="object 131">
                    <a:extLst>
                      <a:ext uri="{FF2B5EF4-FFF2-40B4-BE49-F238E27FC236}">
                        <a16:creationId xmlns:a16="http://schemas.microsoft.com/office/drawing/2014/main" id="{83ED020E-5732-40D2-839A-55623988DF0D}"/>
                      </a:ext>
                    </a:extLst>
                  </p:cNvPr>
                  <p:cNvSpPr/>
                  <p:nvPr/>
                </p:nvSpPr>
                <p:spPr>
                  <a:xfrm>
                    <a:off x="4568049" y="5474735"/>
                    <a:ext cx="274320" cy="27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20" h="278129">
                        <a:moveTo>
                          <a:pt x="137018" y="150720"/>
                        </a:moveTo>
                        <a:lnTo>
                          <a:pt x="71000" y="112106"/>
                        </a:lnTo>
                        <a:lnTo>
                          <a:pt x="71000" y="38614"/>
                        </a:lnTo>
                        <a:lnTo>
                          <a:pt x="137018" y="0"/>
                        </a:lnTo>
                        <a:lnTo>
                          <a:pt x="185999" y="28649"/>
                        </a:lnTo>
                        <a:lnTo>
                          <a:pt x="137018" y="28649"/>
                        </a:lnTo>
                        <a:lnTo>
                          <a:pt x="95913" y="53561"/>
                        </a:lnTo>
                        <a:lnTo>
                          <a:pt x="95913" y="97158"/>
                        </a:lnTo>
                        <a:lnTo>
                          <a:pt x="137018" y="122071"/>
                        </a:lnTo>
                        <a:lnTo>
                          <a:pt x="185999" y="122071"/>
                        </a:lnTo>
                        <a:lnTo>
                          <a:pt x="137018" y="150720"/>
                        </a:lnTo>
                        <a:close/>
                      </a:path>
                      <a:path w="274320" h="278129">
                        <a:moveTo>
                          <a:pt x="185999" y="122071"/>
                        </a:moveTo>
                        <a:lnTo>
                          <a:pt x="137018" y="122071"/>
                        </a:lnTo>
                        <a:lnTo>
                          <a:pt x="178124" y="97158"/>
                        </a:lnTo>
                        <a:lnTo>
                          <a:pt x="178124" y="53561"/>
                        </a:lnTo>
                        <a:lnTo>
                          <a:pt x="137018" y="28649"/>
                        </a:lnTo>
                        <a:lnTo>
                          <a:pt x="185999" y="28649"/>
                        </a:lnTo>
                        <a:lnTo>
                          <a:pt x="203036" y="38614"/>
                        </a:lnTo>
                        <a:lnTo>
                          <a:pt x="203036" y="112106"/>
                        </a:lnTo>
                        <a:lnTo>
                          <a:pt x="185999" y="122071"/>
                        </a:lnTo>
                        <a:close/>
                      </a:path>
                      <a:path w="274320" h="278129">
                        <a:moveTo>
                          <a:pt x="63526" y="277773"/>
                        </a:moveTo>
                        <a:lnTo>
                          <a:pt x="0" y="239159"/>
                        </a:lnTo>
                        <a:lnTo>
                          <a:pt x="0" y="165667"/>
                        </a:lnTo>
                        <a:lnTo>
                          <a:pt x="63526" y="127053"/>
                        </a:lnTo>
                        <a:lnTo>
                          <a:pt x="107728" y="154458"/>
                        </a:lnTo>
                        <a:lnTo>
                          <a:pt x="63526" y="154458"/>
                        </a:lnTo>
                        <a:lnTo>
                          <a:pt x="23667" y="180614"/>
                        </a:lnTo>
                        <a:lnTo>
                          <a:pt x="23666" y="225458"/>
                        </a:lnTo>
                        <a:lnTo>
                          <a:pt x="63526" y="251615"/>
                        </a:lnTo>
                        <a:lnTo>
                          <a:pt x="105717" y="251615"/>
                        </a:lnTo>
                        <a:lnTo>
                          <a:pt x="63526" y="277773"/>
                        </a:lnTo>
                        <a:close/>
                      </a:path>
                      <a:path w="274320" h="278129">
                        <a:moveTo>
                          <a:pt x="210510" y="277773"/>
                        </a:moveTo>
                        <a:lnTo>
                          <a:pt x="146983" y="239159"/>
                        </a:lnTo>
                        <a:lnTo>
                          <a:pt x="146983" y="165667"/>
                        </a:lnTo>
                        <a:lnTo>
                          <a:pt x="210510" y="127053"/>
                        </a:lnTo>
                        <a:lnTo>
                          <a:pt x="257641" y="155701"/>
                        </a:lnTo>
                        <a:lnTo>
                          <a:pt x="211755" y="155701"/>
                        </a:lnTo>
                        <a:lnTo>
                          <a:pt x="171895" y="180614"/>
                        </a:lnTo>
                        <a:lnTo>
                          <a:pt x="171895" y="224212"/>
                        </a:lnTo>
                        <a:lnTo>
                          <a:pt x="211755" y="249124"/>
                        </a:lnTo>
                        <a:lnTo>
                          <a:pt x="257642" y="249124"/>
                        </a:lnTo>
                        <a:lnTo>
                          <a:pt x="210510" y="277773"/>
                        </a:lnTo>
                        <a:close/>
                      </a:path>
                      <a:path w="274320" h="278129">
                        <a:moveTo>
                          <a:pt x="105717" y="251615"/>
                        </a:moveTo>
                        <a:lnTo>
                          <a:pt x="63526" y="251615"/>
                        </a:lnTo>
                        <a:lnTo>
                          <a:pt x="103386" y="224212"/>
                        </a:lnTo>
                        <a:lnTo>
                          <a:pt x="103387" y="179370"/>
                        </a:lnTo>
                        <a:lnTo>
                          <a:pt x="63526" y="154458"/>
                        </a:lnTo>
                        <a:lnTo>
                          <a:pt x="107728" y="154458"/>
                        </a:lnTo>
                        <a:lnTo>
                          <a:pt x="125808" y="165667"/>
                        </a:lnTo>
                        <a:lnTo>
                          <a:pt x="125808" y="239159"/>
                        </a:lnTo>
                        <a:lnTo>
                          <a:pt x="105717" y="251615"/>
                        </a:lnTo>
                        <a:close/>
                      </a:path>
                      <a:path w="274320" h="278129">
                        <a:moveTo>
                          <a:pt x="257642" y="249124"/>
                        </a:moveTo>
                        <a:lnTo>
                          <a:pt x="211755" y="249124"/>
                        </a:lnTo>
                        <a:lnTo>
                          <a:pt x="250369" y="224212"/>
                        </a:lnTo>
                        <a:lnTo>
                          <a:pt x="250369" y="180614"/>
                        </a:lnTo>
                        <a:lnTo>
                          <a:pt x="211755" y="155701"/>
                        </a:lnTo>
                        <a:lnTo>
                          <a:pt x="257641" y="155701"/>
                        </a:lnTo>
                        <a:lnTo>
                          <a:pt x="274036" y="165667"/>
                        </a:lnTo>
                        <a:lnTo>
                          <a:pt x="274036" y="239159"/>
                        </a:lnTo>
                        <a:lnTo>
                          <a:pt x="257642" y="249124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4" name="矩形 333">
                    <a:extLst>
                      <a:ext uri="{FF2B5EF4-FFF2-40B4-BE49-F238E27FC236}">
                        <a16:creationId xmlns:a16="http://schemas.microsoft.com/office/drawing/2014/main" id="{43F5BAAF-CB86-4B9E-AD29-A5C5106214CE}"/>
                      </a:ext>
                    </a:extLst>
                  </p:cNvPr>
                  <p:cNvSpPr/>
                  <p:nvPr/>
                </p:nvSpPr>
                <p:spPr>
                  <a:xfrm>
                    <a:off x="4291919" y="5847742"/>
                    <a:ext cx="798617" cy="2695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Zookeeper</a:t>
                    </a:r>
                    <a:endParaRPr lang="zh-CN" altLang="en-US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28" name="组合 327">
                  <a:extLst>
                    <a:ext uri="{FF2B5EF4-FFF2-40B4-BE49-F238E27FC236}">
                      <a16:creationId xmlns:a16="http://schemas.microsoft.com/office/drawing/2014/main" id="{BFEE9F4B-8C1F-403B-93DB-AF5EE5043D13}"/>
                    </a:ext>
                  </a:extLst>
                </p:cNvPr>
                <p:cNvGrpSpPr/>
                <p:nvPr/>
              </p:nvGrpSpPr>
              <p:grpSpPr>
                <a:xfrm>
                  <a:off x="4962432" y="5215814"/>
                  <a:ext cx="798617" cy="701516"/>
                  <a:chOff x="4291919" y="5415740"/>
                  <a:chExt cx="798617" cy="701516"/>
                </a:xfrm>
              </p:grpSpPr>
              <p:sp>
                <p:nvSpPr>
                  <p:cNvPr id="329" name="object 130">
                    <a:extLst>
                      <a:ext uri="{FF2B5EF4-FFF2-40B4-BE49-F238E27FC236}">
                        <a16:creationId xmlns:a16="http://schemas.microsoft.com/office/drawing/2014/main" id="{14A74935-BB0A-4EB2-AB99-B7E481B88E75}"/>
                      </a:ext>
                    </a:extLst>
                  </p:cNvPr>
                  <p:cNvSpPr/>
                  <p:nvPr/>
                </p:nvSpPr>
                <p:spPr>
                  <a:xfrm>
                    <a:off x="4507511" y="5415740"/>
                    <a:ext cx="396240" cy="39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239" h="396875">
                        <a:moveTo>
                          <a:pt x="199881" y="396391"/>
                        </a:moveTo>
                        <a:lnTo>
                          <a:pt x="133330" y="394118"/>
                        </a:lnTo>
                        <a:lnTo>
                          <a:pt x="77674" y="387704"/>
                        </a:lnTo>
                        <a:lnTo>
                          <a:pt x="27465" y="368216"/>
                        </a:lnTo>
                        <a:lnTo>
                          <a:pt x="8028" y="318630"/>
                        </a:lnTo>
                        <a:lnTo>
                          <a:pt x="2646" y="274946"/>
                        </a:lnTo>
                        <a:lnTo>
                          <a:pt x="0" y="224723"/>
                        </a:lnTo>
                        <a:lnTo>
                          <a:pt x="115" y="171669"/>
                        </a:lnTo>
                        <a:lnTo>
                          <a:pt x="2839" y="122753"/>
                        </a:lnTo>
                        <a:lnTo>
                          <a:pt x="8403" y="77994"/>
                        </a:lnTo>
                        <a:lnTo>
                          <a:pt x="27874" y="27808"/>
                        </a:lnTo>
                        <a:lnTo>
                          <a:pt x="77465" y="8348"/>
                        </a:lnTo>
                        <a:lnTo>
                          <a:pt x="131343" y="2157"/>
                        </a:lnTo>
                        <a:lnTo>
                          <a:pt x="196191" y="0"/>
                        </a:lnTo>
                        <a:lnTo>
                          <a:pt x="230221" y="579"/>
                        </a:lnTo>
                        <a:lnTo>
                          <a:pt x="262601" y="2268"/>
                        </a:lnTo>
                        <a:lnTo>
                          <a:pt x="292260" y="4990"/>
                        </a:lnTo>
                        <a:lnTo>
                          <a:pt x="318130" y="8669"/>
                        </a:lnTo>
                        <a:lnTo>
                          <a:pt x="332298" y="12186"/>
                        </a:lnTo>
                        <a:lnTo>
                          <a:pt x="196191" y="12186"/>
                        </a:lnTo>
                        <a:lnTo>
                          <a:pt x="163279" y="12722"/>
                        </a:lnTo>
                        <a:lnTo>
                          <a:pt x="104242" y="16857"/>
                        </a:lnTo>
                        <a:lnTo>
                          <a:pt x="52981" y="26652"/>
                        </a:lnTo>
                        <a:lnTo>
                          <a:pt x="20410" y="80087"/>
                        </a:lnTo>
                        <a:lnTo>
                          <a:pt x="14985" y="123265"/>
                        </a:lnTo>
                        <a:lnTo>
                          <a:pt x="12228" y="172744"/>
                        </a:lnTo>
                        <a:lnTo>
                          <a:pt x="12170" y="224723"/>
                        </a:lnTo>
                        <a:lnTo>
                          <a:pt x="14747" y="273633"/>
                        </a:lnTo>
                        <a:lnTo>
                          <a:pt x="20035" y="316557"/>
                        </a:lnTo>
                        <a:lnTo>
                          <a:pt x="36103" y="359579"/>
                        </a:lnTo>
                        <a:lnTo>
                          <a:pt x="79773" y="375706"/>
                        </a:lnTo>
                        <a:lnTo>
                          <a:pt x="134382" y="381981"/>
                        </a:lnTo>
                        <a:lnTo>
                          <a:pt x="199887" y="384203"/>
                        </a:lnTo>
                        <a:lnTo>
                          <a:pt x="333962" y="384203"/>
                        </a:lnTo>
                        <a:lnTo>
                          <a:pt x="318369" y="388084"/>
                        </a:lnTo>
                        <a:lnTo>
                          <a:pt x="293208" y="391642"/>
                        </a:lnTo>
                        <a:lnTo>
                          <a:pt x="264589" y="394246"/>
                        </a:lnTo>
                        <a:lnTo>
                          <a:pt x="233239" y="395847"/>
                        </a:lnTo>
                        <a:lnTo>
                          <a:pt x="199881" y="396391"/>
                        </a:lnTo>
                        <a:close/>
                      </a:path>
                      <a:path w="396239" h="396875">
                        <a:moveTo>
                          <a:pt x="333962" y="384203"/>
                        </a:moveTo>
                        <a:lnTo>
                          <a:pt x="199887" y="384203"/>
                        </a:lnTo>
                        <a:lnTo>
                          <a:pt x="232725" y="383671"/>
                        </a:lnTo>
                        <a:lnTo>
                          <a:pt x="263546" y="382108"/>
                        </a:lnTo>
                        <a:lnTo>
                          <a:pt x="316286" y="376086"/>
                        </a:lnTo>
                        <a:lnTo>
                          <a:pt x="359330" y="359990"/>
                        </a:lnTo>
                        <a:lnTo>
                          <a:pt x="375435" y="316330"/>
                        </a:lnTo>
                        <a:lnTo>
                          <a:pt x="380857" y="273142"/>
                        </a:lnTo>
                        <a:lnTo>
                          <a:pt x="383549" y="224723"/>
                        </a:lnTo>
                        <a:lnTo>
                          <a:pt x="383659" y="171669"/>
                        </a:lnTo>
                        <a:lnTo>
                          <a:pt x="381075" y="122753"/>
                        </a:lnTo>
                        <a:lnTo>
                          <a:pt x="375780" y="79825"/>
                        </a:lnTo>
                        <a:lnTo>
                          <a:pt x="359685" y="36792"/>
                        </a:lnTo>
                        <a:lnTo>
                          <a:pt x="316036" y="20676"/>
                        </a:lnTo>
                        <a:lnTo>
                          <a:pt x="261545" y="14407"/>
                        </a:lnTo>
                        <a:lnTo>
                          <a:pt x="196191" y="12186"/>
                        </a:lnTo>
                        <a:lnTo>
                          <a:pt x="332298" y="12186"/>
                        </a:lnTo>
                        <a:lnTo>
                          <a:pt x="368323" y="28155"/>
                        </a:lnTo>
                        <a:lnTo>
                          <a:pt x="387776" y="77743"/>
                        </a:lnTo>
                        <a:lnTo>
                          <a:pt x="393168" y="121435"/>
                        </a:lnTo>
                        <a:lnTo>
                          <a:pt x="395824" y="171669"/>
                        </a:lnTo>
                        <a:lnTo>
                          <a:pt x="395716" y="224723"/>
                        </a:lnTo>
                        <a:lnTo>
                          <a:pt x="392950" y="274484"/>
                        </a:lnTo>
                        <a:lnTo>
                          <a:pt x="387431" y="318426"/>
                        </a:lnTo>
                        <a:lnTo>
                          <a:pt x="367967" y="368621"/>
                        </a:lnTo>
                        <a:lnTo>
                          <a:pt x="348537" y="380576"/>
                        </a:lnTo>
                        <a:lnTo>
                          <a:pt x="333962" y="384203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0" name="object 131">
                    <a:extLst>
                      <a:ext uri="{FF2B5EF4-FFF2-40B4-BE49-F238E27FC236}">
                        <a16:creationId xmlns:a16="http://schemas.microsoft.com/office/drawing/2014/main" id="{914C82DC-6DBE-4469-B2C2-A85BCC0F4C23}"/>
                      </a:ext>
                    </a:extLst>
                  </p:cNvPr>
                  <p:cNvSpPr/>
                  <p:nvPr/>
                </p:nvSpPr>
                <p:spPr>
                  <a:xfrm>
                    <a:off x="4568049" y="5474735"/>
                    <a:ext cx="274320" cy="27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320" h="278129">
                        <a:moveTo>
                          <a:pt x="137018" y="150720"/>
                        </a:moveTo>
                        <a:lnTo>
                          <a:pt x="71000" y="112106"/>
                        </a:lnTo>
                        <a:lnTo>
                          <a:pt x="71000" y="38614"/>
                        </a:lnTo>
                        <a:lnTo>
                          <a:pt x="137018" y="0"/>
                        </a:lnTo>
                        <a:lnTo>
                          <a:pt x="185999" y="28649"/>
                        </a:lnTo>
                        <a:lnTo>
                          <a:pt x="137018" y="28649"/>
                        </a:lnTo>
                        <a:lnTo>
                          <a:pt x="95913" y="53561"/>
                        </a:lnTo>
                        <a:lnTo>
                          <a:pt x="95913" y="97158"/>
                        </a:lnTo>
                        <a:lnTo>
                          <a:pt x="137018" y="122071"/>
                        </a:lnTo>
                        <a:lnTo>
                          <a:pt x="185999" y="122071"/>
                        </a:lnTo>
                        <a:lnTo>
                          <a:pt x="137018" y="150720"/>
                        </a:lnTo>
                        <a:close/>
                      </a:path>
                      <a:path w="274320" h="278129">
                        <a:moveTo>
                          <a:pt x="185999" y="122071"/>
                        </a:moveTo>
                        <a:lnTo>
                          <a:pt x="137018" y="122071"/>
                        </a:lnTo>
                        <a:lnTo>
                          <a:pt x="178124" y="97158"/>
                        </a:lnTo>
                        <a:lnTo>
                          <a:pt x="178124" y="53561"/>
                        </a:lnTo>
                        <a:lnTo>
                          <a:pt x="137018" y="28649"/>
                        </a:lnTo>
                        <a:lnTo>
                          <a:pt x="185999" y="28649"/>
                        </a:lnTo>
                        <a:lnTo>
                          <a:pt x="203036" y="38614"/>
                        </a:lnTo>
                        <a:lnTo>
                          <a:pt x="203036" y="112106"/>
                        </a:lnTo>
                        <a:lnTo>
                          <a:pt x="185999" y="122071"/>
                        </a:lnTo>
                        <a:close/>
                      </a:path>
                      <a:path w="274320" h="278129">
                        <a:moveTo>
                          <a:pt x="63526" y="277773"/>
                        </a:moveTo>
                        <a:lnTo>
                          <a:pt x="0" y="239159"/>
                        </a:lnTo>
                        <a:lnTo>
                          <a:pt x="0" y="165667"/>
                        </a:lnTo>
                        <a:lnTo>
                          <a:pt x="63526" y="127053"/>
                        </a:lnTo>
                        <a:lnTo>
                          <a:pt x="107728" y="154458"/>
                        </a:lnTo>
                        <a:lnTo>
                          <a:pt x="63526" y="154458"/>
                        </a:lnTo>
                        <a:lnTo>
                          <a:pt x="23667" y="180614"/>
                        </a:lnTo>
                        <a:lnTo>
                          <a:pt x="23666" y="225458"/>
                        </a:lnTo>
                        <a:lnTo>
                          <a:pt x="63526" y="251615"/>
                        </a:lnTo>
                        <a:lnTo>
                          <a:pt x="105717" y="251615"/>
                        </a:lnTo>
                        <a:lnTo>
                          <a:pt x="63526" y="277773"/>
                        </a:lnTo>
                        <a:close/>
                      </a:path>
                      <a:path w="274320" h="278129">
                        <a:moveTo>
                          <a:pt x="210510" y="277773"/>
                        </a:moveTo>
                        <a:lnTo>
                          <a:pt x="146983" y="239159"/>
                        </a:lnTo>
                        <a:lnTo>
                          <a:pt x="146983" y="165667"/>
                        </a:lnTo>
                        <a:lnTo>
                          <a:pt x="210510" y="127053"/>
                        </a:lnTo>
                        <a:lnTo>
                          <a:pt x="257641" y="155701"/>
                        </a:lnTo>
                        <a:lnTo>
                          <a:pt x="211755" y="155701"/>
                        </a:lnTo>
                        <a:lnTo>
                          <a:pt x="171895" y="180614"/>
                        </a:lnTo>
                        <a:lnTo>
                          <a:pt x="171895" y="224212"/>
                        </a:lnTo>
                        <a:lnTo>
                          <a:pt x="211755" y="249124"/>
                        </a:lnTo>
                        <a:lnTo>
                          <a:pt x="257642" y="249124"/>
                        </a:lnTo>
                        <a:lnTo>
                          <a:pt x="210510" y="277773"/>
                        </a:lnTo>
                        <a:close/>
                      </a:path>
                      <a:path w="274320" h="278129">
                        <a:moveTo>
                          <a:pt x="105717" y="251615"/>
                        </a:moveTo>
                        <a:lnTo>
                          <a:pt x="63526" y="251615"/>
                        </a:lnTo>
                        <a:lnTo>
                          <a:pt x="103386" y="224212"/>
                        </a:lnTo>
                        <a:lnTo>
                          <a:pt x="103387" y="179370"/>
                        </a:lnTo>
                        <a:lnTo>
                          <a:pt x="63526" y="154458"/>
                        </a:lnTo>
                        <a:lnTo>
                          <a:pt x="107728" y="154458"/>
                        </a:lnTo>
                        <a:lnTo>
                          <a:pt x="125808" y="165667"/>
                        </a:lnTo>
                        <a:lnTo>
                          <a:pt x="125808" y="239159"/>
                        </a:lnTo>
                        <a:lnTo>
                          <a:pt x="105717" y="251615"/>
                        </a:lnTo>
                        <a:close/>
                      </a:path>
                      <a:path w="274320" h="278129">
                        <a:moveTo>
                          <a:pt x="257642" y="249124"/>
                        </a:moveTo>
                        <a:lnTo>
                          <a:pt x="211755" y="249124"/>
                        </a:lnTo>
                        <a:lnTo>
                          <a:pt x="250369" y="224212"/>
                        </a:lnTo>
                        <a:lnTo>
                          <a:pt x="250369" y="180614"/>
                        </a:lnTo>
                        <a:lnTo>
                          <a:pt x="211755" y="155701"/>
                        </a:lnTo>
                        <a:lnTo>
                          <a:pt x="257641" y="155701"/>
                        </a:lnTo>
                        <a:lnTo>
                          <a:pt x="274036" y="165667"/>
                        </a:lnTo>
                        <a:lnTo>
                          <a:pt x="274036" y="239159"/>
                        </a:lnTo>
                        <a:lnTo>
                          <a:pt x="257642" y="249124"/>
                        </a:lnTo>
                        <a:close/>
                      </a:path>
                    </a:pathLst>
                  </a:custGeom>
                  <a:solidFill>
                    <a:srgbClr val="37C3F4"/>
                  </a:solidFill>
                </p:spPr>
                <p:txBody>
                  <a:bodyPr wrap="square" lIns="0" tIns="0" rIns="0" bIns="0" rtlCol="0"/>
                  <a:lstStyle/>
                  <a:p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31" name="矩形 330">
                    <a:extLst>
                      <a:ext uri="{FF2B5EF4-FFF2-40B4-BE49-F238E27FC236}">
                        <a16:creationId xmlns:a16="http://schemas.microsoft.com/office/drawing/2014/main" id="{7E106679-960F-4C15-B352-78B6F36E98C1}"/>
                      </a:ext>
                    </a:extLst>
                  </p:cNvPr>
                  <p:cNvSpPr/>
                  <p:nvPr/>
                </p:nvSpPr>
                <p:spPr>
                  <a:xfrm>
                    <a:off x="4291919" y="5847742"/>
                    <a:ext cx="798617" cy="2695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冬青黑体简体中文 W3" panose="020B0300000000000000" pitchFamily="34" charset="-122"/>
                        <a:ea typeface="冬青黑体简体中文 W3" panose="020B0300000000000000" pitchFamily="34" charset="-122"/>
                        <a:cs typeface="+mn-ea"/>
                        <a:sym typeface="+mn-lt"/>
                      </a:rPr>
                      <a:t>Zookeeper</a:t>
                    </a:r>
                    <a:endParaRPr lang="zh-CN" altLang="en-US" sz="90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325" name="object 138">
                <a:extLst>
                  <a:ext uri="{FF2B5EF4-FFF2-40B4-BE49-F238E27FC236}">
                    <a16:creationId xmlns:a16="http://schemas.microsoft.com/office/drawing/2014/main" id="{8C0A1052-926B-4DBC-A2B6-4F0901A9A3F8}"/>
                  </a:ext>
                </a:extLst>
              </p:cNvPr>
              <p:cNvSpPr/>
              <p:nvPr/>
            </p:nvSpPr>
            <p:spPr>
              <a:xfrm>
                <a:off x="4247424" y="4937206"/>
                <a:ext cx="1556875" cy="960909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1238250">
                    <a:moveTo>
                      <a:pt x="0" y="0"/>
                    </a:moveTo>
                    <a:lnTo>
                      <a:pt x="1809419" y="0"/>
                    </a:lnTo>
                    <a:lnTo>
                      <a:pt x="1809419" y="1238023"/>
                    </a:lnTo>
                    <a:lnTo>
                      <a:pt x="0" y="1238023"/>
                    </a:lnTo>
                    <a:lnTo>
                      <a:pt x="0" y="0"/>
                    </a:lnTo>
                    <a:close/>
                  </a:path>
                </a:pathLst>
              </a:custGeom>
              <a:ln w="9523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6" name="object 69">
                <a:extLst>
                  <a:ext uri="{FF2B5EF4-FFF2-40B4-BE49-F238E27FC236}">
                    <a16:creationId xmlns:a16="http://schemas.microsoft.com/office/drawing/2014/main" id="{A9F5A52B-FD75-484E-9571-FF6257279253}"/>
                  </a:ext>
                </a:extLst>
              </p:cNvPr>
              <p:cNvSpPr txBox="1"/>
              <p:nvPr/>
            </p:nvSpPr>
            <p:spPr>
              <a:xfrm>
                <a:off x="4836386" y="5003637"/>
                <a:ext cx="631825" cy="180425"/>
              </a:xfrm>
              <a:prstGeom prst="rect">
                <a:avLst/>
              </a:prstGeom>
            </p:spPr>
            <p:txBody>
              <a:bodyPr vert="horz" wrap="square" lIns="0" tIns="15875" rIns="0" bIns="0" rtlCol="0">
                <a:spAutoFit/>
              </a:bodyPr>
              <a:lstStyle/>
              <a:p>
                <a:pPr>
                  <a:spcBef>
                    <a:spcPts val="125"/>
                  </a:spcBef>
                </a:pPr>
                <a:r>
                  <a:rPr lang="zh-CN" altLang="en-US" sz="900" spc="25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服务发现</a:t>
                </a:r>
                <a:endParaRPr lang="zh-CN" altLang="en-US" sz="900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13" name="object 9">
              <a:extLst>
                <a:ext uri="{FF2B5EF4-FFF2-40B4-BE49-F238E27FC236}">
                  <a16:creationId xmlns:a16="http://schemas.microsoft.com/office/drawing/2014/main" id="{9AE35FD5-372D-4287-ACA4-89EE79D98C36}"/>
                </a:ext>
              </a:extLst>
            </p:cNvPr>
            <p:cNvSpPr/>
            <p:nvPr/>
          </p:nvSpPr>
          <p:spPr>
            <a:xfrm>
              <a:off x="699923" y="1865685"/>
              <a:ext cx="7645385" cy="3594100"/>
            </a:xfrm>
            <a:custGeom>
              <a:avLst/>
              <a:gdLst/>
              <a:ahLst/>
              <a:cxnLst/>
              <a:rect l="l" t="t" r="r" b="b"/>
              <a:pathLst>
                <a:path w="9819005" h="1429385">
                  <a:moveTo>
                    <a:pt x="0" y="38093"/>
                  </a:moveTo>
                  <a:lnTo>
                    <a:pt x="2380" y="21427"/>
                  </a:lnTo>
                  <a:lnTo>
                    <a:pt x="9523" y="9523"/>
                  </a:lnTo>
                  <a:lnTo>
                    <a:pt x="21427" y="2380"/>
                  </a:lnTo>
                  <a:lnTo>
                    <a:pt x="38093" y="0"/>
                  </a:lnTo>
                  <a:lnTo>
                    <a:pt x="9780758" y="0"/>
                  </a:lnTo>
                  <a:lnTo>
                    <a:pt x="9797424" y="2380"/>
                  </a:lnTo>
                  <a:lnTo>
                    <a:pt x="9809328" y="9523"/>
                  </a:lnTo>
                  <a:lnTo>
                    <a:pt x="9816471" y="21427"/>
                  </a:lnTo>
                  <a:lnTo>
                    <a:pt x="9818851" y="38093"/>
                  </a:lnTo>
                  <a:lnTo>
                    <a:pt x="9818851" y="1391119"/>
                  </a:lnTo>
                  <a:lnTo>
                    <a:pt x="9816471" y="1407785"/>
                  </a:lnTo>
                  <a:lnTo>
                    <a:pt x="9809328" y="1419689"/>
                  </a:lnTo>
                  <a:lnTo>
                    <a:pt x="9797424" y="1426831"/>
                  </a:lnTo>
                  <a:lnTo>
                    <a:pt x="9780758" y="1429212"/>
                  </a:lnTo>
                  <a:lnTo>
                    <a:pt x="38093" y="1429212"/>
                  </a:lnTo>
                  <a:lnTo>
                    <a:pt x="21427" y="1426831"/>
                  </a:lnTo>
                  <a:lnTo>
                    <a:pt x="9523" y="1419689"/>
                  </a:lnTo>
                  <a:lnTo>
                    <a:pt x="2380" y="1407785"/>
                  </a:lnTo>
                  <a:lnTo>
                    <a:pt x="0" y="1391119"/>
                  </a:lnTo>
                  <a:lnTo>
                    <a:pt x="0" y="38093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21" name="object 124">
              <a:extLst>
                <a:ext uri="{FF2B5EF4-FFF2-40B4-BE49-F238E27FC236}">
                  <a16:creationId xmlns:a16="http://schemas.microsoft.com/office/drawing/2014/main" id="{1FF988D8-8535-4BB7-B424-66BAD4FC8FA1}"/>
                </a:ext>
              </a:extLst>
            </p:cNvPr>
            <p:cNvSpPr/>
            <p:nvPr/>
          </p:nvSpPr>
          <p:spPr>
            <a:xfrm>
              <a:off x="6041362" y="1743866"/>
              <a:ext cx="1745710" cy="1858030"/>
            </a:xfrm>
            <a:custGeom>
              <a:avLst/>
              <a:gdLst/>
              <a:ahLst/>
              <a:cxnLst/>
              <a:rect l="l" t="t" r="r" b="b"/>
              <a:pathLst>
                <a:path w="3263900" h="2521585">
                  <a:moveTo>
                    <a:pt x="3263799" y="2521054"/>
                  </a:moveTo>
                  <a:lnTo>
                    <a:pt x="3263799" y="1195683"/>
                  </a:lnTo>
                  <a:lnTo>
                    <a:pt x="0" y="1195683"/>
                  </a:lnTo>
                  <a:lnTo>
                    <a:pt x="0" y="0"/>
                  </a:lnTo>
                </a:path>
              </a:pathLst>
            </a:custGeom>
            <a:ln w="9523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22" name="object 151">
              <a:extLst>
                <a:ext uri="{FF2B5EF4-FFF2-40B4-BE49-F238E27FC236}">
                  <a16:creationId xmlns:a16="http://schemas.microsoft.com/office/drawing/2014/main" id="{D30C7775-A906-4B25-8ED8-09D819BD26B7}"/>
                </a:ext>
              </a:extLst>
            </p:cNvPr>
            <p:cNvSpPr/>
            <p:nvPr/>
          </p:nvSpPr>
          <p:spPr>
            <a:xfrm>
              <a:off x="4606185" y="1701083"/>
              <a:ext cx="45719" cy="266909"/>
            </a:xfrm>
            <a:custGeom>
              <a:avLst/>
              <a:gdLst/>
              <a:ahLst/>
              <a:cxnLst/>
              <a:rect l="l" t="t" r="r" b="b"/>
              <a:pathLst>
                <a:path h="315595">
                  <a:moveTo>
                    <a:pt x="0" y="0"/>
                  </a:moveTo>
                  <a:lnTo>
                    <a:pt x="0" y="230293"/>
                  </a:lnTo>
                  <a:lnTo>
                    <a:pt x="0" y="315489"/>
                  </a:lnTo>
                </a:path>
              </a:pathLst>
            </a:custGeom>
            <a:ln w="19046">
              <a:solidFill>
                <a:srgbClr val="00CC66"/>
              </a:solidFill>
              <a:headEnd type="none" w="med" len="med"/>
              <a:tailEnd type="triangle" w="med" len="me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24" name="object 29">
              <a:extLst>
                <a:ext uri="{FF2B5EF4-FFF2-40B4-BE49-F238E27FC236}">
                  <a16:creationId xmlns:a16="http://schemas.microsoft.com/office/drawing/2014/main" id="{20904CDA-EF3F-44F1-9236-A4D15620C117}"/>
                </a:ext>
              </a:extLst>
            </p:cNvPr>
            <p:cNvSpPr/>
            <p:nvPr/>
          </p:nvSpPr>
          <p:spPr>
            <a:xfrm>
              <a:off x="700970" y="5496567"/>
              <a:ext cx="7643944" cy="487796"/>
            </a:xfrm>
            <a:custGeom>
              <a:avLst/>
              <a:gdLst/>
              <a:ahLst/>
              <a:cxnLst/>
              <a:rect l="l" t="t" r="r" b="b"/>
              <a:pathLst>
                <a:path w="9819005" h="1319529">
                  <a:moveTo>
                    <a:pt x="0" y="0"/>
                  </a:moveTo>
                  <a:lnTo>
                    <a:pt x="9818479" y="0"/>
                  </a:lnTo>
                  <a:lnTo>
                    <a:pt x="9818479" y="1318971"/>
                  </a:lnTo>
                  <a:lnTo>
                    <a:pt x="0" y="131897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25" name="object 30">
              <a:extLst>
                <a:ext uri="{FF2B5EF4-FFF2-40B4-BE49-F238E27FC236}">
                  <a16:creationId xmlns:a16="http://schemas.microsoft.com/office/drawing/2014/main" id="{7B8B04BC-2C7E-494F-A2B4-058C5ED53138}"/>
                </a:ext>
              </a:extLst>
            </p:cNvPr>
            <p:cNvSpPr txBox="1"/>
            <p:nvPr/>
          </p:nvSpPr>
          <p:spPr>
            <a:xfrm>
              <a:off x="796202" y="5490414"/>
              <a:ext cx="57340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400" spc="-3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I</a:t>
              </a:r>
              <a:r>
                <a:rPr sz="1400" spc="15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aa</a:t>
              </a:r>
              <a:r>
                <a:rPr sz="140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427" name="object 60">
              <a:extLst>
                <a:ext uri="{FF2B5EF4-FFF2-40B4-BE49-F238E27FC236}">
                  <a16:creationId xmlns:a16="http://schemas.microsoft.com/office/drawing/2014/main" id="{DB89883B-33A7-4808-97DE-F0DD29382EF3}"/>
                </a:ext>
              </a:extLst>
            </p:cNvPr>
            <p:cNvSpPr txBox="1"/>
            <p:nvPr/>
          </p:nvSpPr>
          <p:spPr>
            <a:xfrm>
              <a:off x="5484567" y="5634378"/>
              <a:ext cx="631825" cy="154529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5"/>
                </a:spcBef>
              </a:pPr>
              <a:r>
                <a:rPr sz="900" spc="25" dirty="0">
                  <a:solidFill>
                    <a:schemeClr val="bg2">
                      <a:lumMod val="1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大型服务器</a:t>
              </a:r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30" name="object 29">
              <a:extLst>
                <a:ext uri="{FF2B5EF4-FFF2-40B4-BE49-F238E27FC236}">
                  <a16:creationId xmlns:a16="http://schemas.microsoft.com/office/drawing/2014/main" id="{3AEF5FD0-F5D3-402A-90F7-19A87BC60252}"/>
                </a:ext>
              </a:extLst>
            </p:cNvPr>
            <p:cNvSpPr/>
            <p:nvPr/>
          </p:nvSpPr>
          <p:spPr>
            <a:xfrm>
              <a:off x="699527" y="6031253"/>
              <a:ext cx="7643945" cy="695395"/>
            </a:xfrm>
            <a:custGeom>
              <a:avLst/>
              <a:gdLst/>
              <a:ahLst/>
              <a:cxnLst/>
              <a:rect l="l" t="t" r="r" b="b"/>
              <a:pathLst>
                <a:path w="9819005" h="1319529">
                  <a:moveTo>
                    <a:pt x="0" y="0"/>
                  </a:moveTo>
                  <a:lnTo>
                    <a:pt x="9818479" y="0"/>
                  </a:lnTo>
                  <a:lnTo>
                    <a:pt x="9818479" y="1318971"/>
                  </a:lnTo>
                  <a:lnTo>
                    <a:pt x="0" y="131897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CCCC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 sz="9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31" name="object 30">
              <a:extLst>
                <a:ext uri="{FF2B5EF4-FFF2-40B4-BE49-F238E27FC236}">
                  <a16:creationId xmlns:a16="http://schemas.microsoft.com/office/drawing/2014/main" id="{F6DAD5B9-9A48-4560-B85F-7B4070F2A519}"/>
                </a:ext>
              </a:extLst>
            </p:cNvPr>
            <p:cNvSpPr txBox="1"/>
            <p:nvPr/>
          </p:nvSpPr>
          <p:spPr>
            <a:xfrm>
              <a:off x="796202" y="6087836"/>
              <a:ext cx="1448917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r>
                <a:rPr sz="1400" spc="-30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I</a:t>
              </a:r>
              <a:r>
                <a:rPr lang="en-US" altLang="zh-CN" sz="1400" spc="15" dirty="0">
                  <a:solidFill>
                    <a:srgbClr val="0070C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rPr>
                <a:t>oT / OPC</a:t>
              </a:r>
              <a:endParaRPr sz="1400" dirty="0">
                <a:solidFill>
                  <a:srgbClr val="0070C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FB1641F3-F58B-4AE1-9650-223C6A4289A1}"/>
                </a:ext>
              </a:extLst>
            </p:cNvPr>
            <p:cNvGrpSpPr/>
            <p:nvPr/>
          </p:nvGrpSpPr>
          <p:grpSpPr>
            <a:xfrm>
              <a:off x="2726465" y="5999864"/>
              <a:ext cx="4953221" cy="750477"/>
              <a:chOff x="5347780" y="4875577"/>
              <a:chExt cx="4953221" cy="750477"/>
            </a:xfrm>
          </p:grpSpPr>
          <p:grpSp>
            <p:nvGrpSpPr>
              <p:cNvPr id="433" name="组合 432">
                <a:extLst>
                  <a:ext uri="{FF2B5EF4-FFF2-40B4-BE49-F238E27FC236}">
                    <a16:creationId xmlns:a16="http://schemas.microsoft.com/office/drawing/2014/main" id="{F96C23DD-C6D9-4D48-8256-1E9305520B65}"/>
                  </a:ext>
                </a:extLst>
              </p:cNvPr>
              <p:cNvGrpSpPr/>
              <p:nvPr/>
            </p:nvGrpSpPr>
            <p:grpSpPr>
              <a:xfrm>
                <a:off x="9580276" y="4978049"/>
                <a:ext cx="720725" cy="604675"/>
                <a:chOff x="10572274" y="5379968"/>
                <a:chExt cx="720725" cy="604675"/>
              </a:xfrm>
            </p:grpSpPr>
            <p:sp>
              <p:nvSpPr>
                <p:cNvPr id="455" name="object 10">
                  <a:extLst>
                    <a:ext uri="{FF2B5EF4-FFF2-40B4-BE49-F238E27FC236}">
                      <a16:creationId xmlns:a16="http://schemas.microsoft.com/office/drawing/2014/main" id="{C1F5697B-B6EB-413E-80E4-0F15A781F626}"/>
                    </a:ext>
                  </a:extLst>
                </p:cNvPr>
                <p:cNvSpPr/>
                <p:nvPr/>
              </p:nvSpPr>
              <p:spPr>
                <a:xfrm>
                  <a:off x="10688061" y="5379968"/>
                  <a:ext cx="403571" cy="291945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6" name="object 19">
                  <a:extLst>
                    <a:ext uri="{FF2B5EF4-FFF2-40B4-BE49-F238E27FC236}">
                      <a16:creationId xmlns:a16="http://schemas.microsoft.com/office/drawing/2014/main" id="{E5AA155D-5B23-4042-83E4-2818766B2A7E}"/>
                    </a:ext>
                  </a:extLst>
                </p:cNvPr>
                <p:cNvSpPr txBox="1"/>
                <p:nvPr/>
              </p:nvSpPr>
              <p:spPr>
                <a:xfrm>
                  <a:off x="10572274" y="5695461"/>
                  <a:ext cx="720725" cy="2891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CNC</a:t>
                  </a:r>
                  <a:r>
                    <a:rPr sz="900" spc="-3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 </a:t>
                  </a: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Machine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4" name="组合 433">
                <a:extLst>
                  <a:ext uri="{FF2B5EF4-FFF2-40B4-BE49-F238E27FC236}">
                    <a16:creationId xmlns:a16="http://schemas.microsoft.com/office/drawing/2014/main" id="{7D9DDF68-BF5E-4E42-A614-D8804741E73E}"/>
                  </a:ext>
                </a:extLst>
              </p:cNvPr>
              <p:cNvGrpSpPr/>
              <p:nvPr/>
            </p:nvGrpSpPr>
            <p:grpSpPr>
              <a:xfrm>
                <a:off x="6083873" y="4944782"/>
                <a:ext cx="522509" cy="641198"/>
                <a:chOff x="7064948" y="5125757"/>
                <a:chExt cx="522509" cy="641198"/>
              </a:xfrm>
            </p:grpSpPr>
            <p:sp>
              <p:nvSpPr>
                <p:cNvPr id="453" name="object 12">
                  <a:extLst>
                    <a:ext uri="{FF2B5EF4-FFF2-40B4-BE49-F238E27FC236}">
                      <a16:creationId xmlns:a16="http://schemas.microsoft.com/office/drawing/2014/main" id="{2576A77E-C6C4-4023-8303-CE78B7C87A74}"/>
                    </a:ext>
                  </a:extLst>
                </p:cNvPr>
                <p:cNvSpPr/>
                <p:nvPr/>
              </p:nvSpPr>
              <p:spPr>
                <a:xfrm>
                  <a:off x="7079965" y="5125757"/>
                  <a:ext cx="507492" cy="509016"/>
                </a:xfrm>
                <a:prstGeom prst="rect">
                  <a:avLst/>
                </a:prstGeom>
                <a:blipFill>
                  <a:blip r:embed="rId1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object 20">
                  <a:extLst>
                    <a:ext uri="{FF2B5EF4-FFF2-40B4-BE49-F238E27FC236}">
                      <a16:creationId xmlns:a16="http://schemas.microsoft.com/office/drawing/2014/main" id="{B11E1DA6-179B-4EC0-8AF6-2BA89523ED33}"/>
                    </a:ext>
                  </a:extLst>
                </p:cNvPr>
                <p:cNvSpPr txBox="1"/>
                <p:nvPr/>
              </p:nvSpPr>
              <p:spPr>
                <a:xfrm>
                  <a:off x="7064948" y="5616273"/>
                  <a:ext cx="437831" cy="1506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Motor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755CABA9-A3A2-4408-87FF-80C2FCA1DC5F}"/>
                  </a:ext>
                </a:extLst>
              </p:cNvPr>
              <p:cNvGrpSpPr/>
              <p:nvPr/>
            </p:nvGrpSpPr>
            <p:grpSpPr>
              <a:xfrm>
                <a:off x="6780944" y="5038376"/>
                <a:ext cx="557148" cy="549717"/>
                <a:chOff x="7762019" y="5219351"/>
                <a:chExt cx="557148" cy="549717"/>
              </a:xfrm>
            </p:grpSpPr>
            <p:sp>
              <p:nvSpPr>
                <p:cNvPr id="451" name="object 13">
                  <a:extLst>
                    <a:ext uri="{FF2B5EF4-FFF2-40B4-BE49-F238E27FC236}">
                      <a16:creationId xmlns:a16="http://schemas.microsoft.com/office/drawing/2014/main" id="{C0DB506A-855E-4BD4-8459-E5134315E100}"/>
                    </a:ext>
                  </a:extLst>
                </p:cNvPr>
                <p:cNvSpPr/>
                <p:nvPr/>
              </p:nvSpPr>
              <p:spPr>
                <a:xfrm>
                  <a:off x="7776178" y="5219351"/>
                  <a:ext cx="528829" cy="415420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2" name="object 21">
                  <a:extLst>
                    <a:ext uri="{FF2B5EF4-FFF2-40B4-BE49-F238E27FC236}">
                      <a16:creationId xmlns:a16="http://schemas.microsoft.com/office/drawing/2014/main" id="{5647D27E-49F3-48B5-B55D-95CDB89BB060}"/>
                    </a:ext>
                  </a:extLst>
                </p:cNvPr>
                <p:cNvSpPr txBox="1"/>
                <p:nvPr/>
              </p:nvSpPr>
              <p:spPr>
                <a:xfrm>
                  <a:off x="7762019" y="5618386"/>
                  <a:ext cx="557148" cy="1506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Sensors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6" name="组合 435">
                <a:extLst>
                  <a:ext uri="{FF2B5EF4-FFF2-40B4-BE49-F238E27FC236}">
                    <a16:creationId xmlns:a16="http://schemas.microsoft.com/office/drawing/2014/main" id="{0C5A82DE-DB8C-44F0-8D2F-ED2FD013F781}"/>
                  </a:ext>
                </a:extLst>
              </p:cNvPr>
              <p:cNvGrpSpPr/>
              <p:nvPr/>
            </p:nvGrpSpPr>
            <p:grpSpPr>
              <a:xfrm>
                <a:off x="7502646" y="4982885"/>
                <a:ext cx="484949" cy="603095"/>
                <a:chOff x="8542178" y="5182980"/>
                <a:chExt cx="484949" cy="603095"/>
              </a:xfrm>
            </p:grpSpPr>
            <p:sp>
              <p:nvSpPr>
                <p:cNvPr id="449" name="object 11">
                  <a:extLst>
                    <a:ext uri="{FF2B5EF4-FFF2-40B4-BE49-F238E27FC236}">
                      <a16:creationId xmlns:a16="http://schemas.microsoft.com/office/drawing/2014/main" id="{6F1BBEF8-7182-47A4-B332-A158F6E3A5ED}"/>
                    </a:ext>
                  </a:extLst>
                </p:cNvPr>
                <p:cNvSpPr/>
                <p:nvPr/>
              </p:nvSpPr>
              <p:spPr>
                <a:xfrm>
                  <a:off x="8649049" y="5182980"/>
                  <a:ext cx="266954" cy="412337"/>
                </a:xfrm>
                <a:prstGeom prst="rect">
                  <a:avLst/>
                </a:prstGeom>
                <a:blipFill>
                  <a:blip r:embed="rId1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0" name="object 22">
                  <a:extLst>
                    <a:ext uri="{FF2B5EF4-FFF2-40B4-BE49-F238E27FC236}">
                      <a16:creationId xmlns:a16="http://schemas.microsoft.com/office/drawing/2014/main" id="{335FDA9E-50F8-444A-9189-6908F9884EB3}"/>
                    </a:ext>
                  </a:extLst>
                </p:cNvPr>
                <p:cNvSpPr txBox="1"/>
                <p:nvPr/>
              </p:nvSpPr>
              <p:spPr>
                <a:xfrm>
                  <a:off x="8542178" y="5635393"/>
                  <a:ext cx="484949" cy="1506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  <a:tabLst>
                      <a:tab pos="469900" algn="l"/>
                    </a:tabLst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Robot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7" name="组合 436">
                <a:extLst>
                  <a:ext uri="{FF2B5EF4-FFF2-40B4-BE49-F238E27FC236}">
                    <a16:creationId xmlns:a16="http://schemas.microsoft.com/office/drawing/2014/main" id="{1D8C36EF-52A7-4149-8998-243E658F2099}"/>
                  </a:ext>
                </a:extLst>
              </p:cNvPr>
              <p:cNvGrpSpPr/>
              <p:nvPr/>
            </p:nvGrpSpPr>
            <p:grpSpPr>
              <a:xfrm>
                <a:off x="5347780" y="4984677"/>
                <a:ext cx="566039" cy="601303"/>
                <a:chOff x="6361626" y="5205004"/>
                <a:chExt cx="566039" cy="601303"/>
              </a:xfrm>
            </p:grpSpPr>
            <p:sp>
              <p:nvSpPr>
                <p:cNvPr id="447" name="object 15">
                  <a:extLst>
                    <a:ext uri="{FF2B5EF4-FFF2-40B4-BE49-F238E27FC236}">
                      <a16:creationId xmlns:a16="http://schemas.microsoft.com/office/drawing/2014/main" id="{7E7F6FD5-DAF7-44D6-88F7-F6236FDC03A3}"/>
                    </a:ext>
                  </a:extLst>
                </p:cNvPr>
                <p:cNvSpPr/>
                <p:nvPr/>
              </p:nvSpPr>
              <p:spPr>
                <a:xfrm>
                  <a:off x="6452077" y="5205004"/>
                  <a:ext cx="428244" cy="429767"/>
                </a:xfrm>
                <a:prstGeom prst="rect">
                  <a:avLst/>
                </a:prstGeom>
                <a:blipFill>
                  <a:blip r:embed="rId1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8" name="object 23">
                  <a:extLst>
                    <a:ext uri="{FF2B5EF4-FFF2-40B4-BE49-F238E27FC236}">
                      <a16:creationId xmlns:a16="http://schemas.microsoft.com/office/drawing/2014/main" id="{9D5DE04A-9781-44FF-941A-B08274E781E3}"/>
                    </a:ext>
                  </a:extLst>
                </p:cNvPr>
                <p:cNvSpPr txBox="1"/>
                <p:nvPr/>
              </p:nvSpPr>
              <p:spPr>
                <a:xfrm>
                  <a:off x="6361626" y="5655625"/>
                  <a:ext cx="566039" cy="1506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Machine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992E9E7E-A922-4BD5-9947-03842F718985}"/>
                  </a:ext>
                </a:extLst>
              </p:cNvPr>
              <p:cNvGrpSpPr/>
              <p:nvPr/>
            </p:nvGrpSpPr>
            <p:grpSpPr>
              <a:xfrm>
                <a:off x="8853754" y="4875577"/>
                <a:ext cx="615398" cy="676588"/>
                <a:chOff x="9834829" y="5056552"/>
                <a:chExt cx="615398" cy="676588"/>
              </a:xfrm>
            </p:grpSpPr>
            <p:grpSp>
              <p:nvGrpSpPr>
                <p:cNvPr id="442" name="组合 441">
                  <a:extLst>
                    <a:ext uri="{FF2B5EF4-FFF2-40B4-BE49-F238E27FC236}">
                      <a16:creationId xmlns:a16="http://schemas.microsoft.com/office/drawing/2014/main" id="{3C4BB7AE-2A0E-4EF6-86AF-53955949AABD}"/>
                    </a:ext>
                  </a:extLst>
                </p:cNvPr>
                <p:cNvGrpSpPr/>
                <p:nvPr/>
              </p:nvGrpSpPr>
              <p:grpSpPr>
                <a:xfrm>
                  <a:off x="9877203" y="5056552"/>
                  <a:ext cx="573024" cy="357124"/>
                  <a:chOff x="9835357" y="5233960"/>
                  <a:chExt cx="643126" cy="400813"/>
                </a:xfrm>
              </p:grpSpPr>
              <p:sp>
                <p:nvSpPr>
                  <p:cNvPr id="444" name="object 16">
                    <a:extLst>
                      <a:ext uri="{FF2B5EF4-FFF2-40B4-BE49-F238E27FC236}">
                        <a16:creationId xmlns:a16="http://schemas.microsoft.com/office/drawing/2014/main" id="{1ACC9E81-0AA6-43AB-9D35-CE0B23E5C71A}"/>
                      </a:ext>
                    </a:extLst>
                  </p:cNvPr>
                  <p:cNvSpPr/>
                  <p:nvPr/>
                </p:nvSpPr>
                <p:spPr>
                  <a:xfrm>
                    <a:off x="10022808" y="5233960"/>
                    <a:ext cx="137160" cy="227075"/>
                  </a:xfrm>
                  <a:prstGeom prst="rect">
                    <a:avLst/>
                  </a:prstGeom>
                  <a:blipFill>
                    <a:blip r:embed="rId14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pPr algn="ctr"/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5" name="object 17">
                    <a:extLst>
                      <a:ext uri="{FF2B5EF4-FFF2-40B4-BE49-F238E27FC236}">
                        <a16:creationId xmlns:a16="http://schemas.microsoft.com/office/drawing/2014/main" id="{4DAB7CDE-B678-4191-A101-9D841FA0B36F}"/>
                      </a:ext>
                    </a:extLst>
                  </p:cNvPr>
                  <p:cNvSpPr/>
                  <p:nvPr/>
                </p:nvSpPr>
                <p:spPr>
                  <a:xfrm>
                    <a:off x="10088340" y="5307113"/>
                    <a:ext cx="390143" cy="327660"/>
                  </a:xfrm>
                  <a:prstGeom prst="rect">
                    <a:avLst/>
                  </a:prstGeom>
                  <a:blipFill>
                    <a:blip r:embed="rId15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pPr algn="ctr"/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6" name="object 18">
                    <a:extLst>
                      <a:ext uri="{FF2B5EF4-FFF2-40B4-BE49-F238E27FC236}">
                        <a16:creationId xmlns:a16="http://schemas.microsoft.com/office/drawing/2014/main" id="{F676DB93-6FFA-445A-895E-D40E2F8959D4}"/>
                      </a:ext>
                    </a:extLst>
                  </p:cNvPr>
                  <p:cNvSpPr/>
                  <p:nvPr/>
                </p:nvSpPr>
                <p:spPr>
                  <a:xfrm>
                    <a:off x="9835357" y="5331496"/>
                    <a:ext cx="268224" cy="300228"/>
                  </a:xfrm>
                  <a:prstGeom prst="rect">
                    <a:avLst/>
                  </a:prstGeom>
                  <a:blipFill>
                    <a:blip r:embed="rId16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pPr algn="ctr"/>
                    <a:endParaRPr sz="90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43" name="object 24">
                  <a:extLst>
                    <a:ext uri="{FF2B5EF4-FFF2-40B4-BE49-F238E27FC236}">
                      <a16:creationId xmlns:a16="http://schemas.microsoft.com/office/drawing/2014/main" id="{AD285406-0B91-4EEC-93AC-DE0116AA9514}"/>
                    </a:ext>
                  </a:extLst>
                </p:cNvPr>
                <p:cNvSpPr txBox="1"/>
                <p:nvPr/>
              </p:nvSpPr>
              <p:spPr>
                <a:xfrm>
                  <a:off x="9834829" y="5443958"/>
                  <a:ext cx="605155" cy="28918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IoT</a:t>
                  </a:r>
                  <a:r>
                    <a:rPr sz="900" spc="-5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 </a:t>
                  </a:r>
                  <a:r>
                    <a:rPr sz="900" spc="-10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Devices</a:t>
                  </a:r>
                  <a:endParaRPr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9" name="组合 438">
                <a:extLst>
                  <a:ext uri="{FF2B5EF4-FFF2-40B4-BE49-F238E27FC236}">
                    <a16:creationId xmlns:a16="http://schemas.microsoft.com/office/drawing/2014/main" id="{5E64AFBA-B693-4BCA-A1CE-4571A7FE133C}"/>
                  </a:ext>
                </a:extLst>
              </p:cNvPr>
              <p:cNvGrpSpPr/>
              <p:nvPr/>
            </p:nvGrpSpPr>
            <p:grpSpPr>
              <a:xfrm>
                <a:off x="8038146" y="4903464"/>
                <a:ext cx="807593" cy="722590"/>
                <a:chOff x="8984067" y="5139472"/>
                <a:chExt cx="807593" cy="722590"/>
              </a:xfrm>
            </p:grpSpPr>
            <p:sp>
              <p:nvSpPr>
                <p:cNvPr id="440" name="object 14">
                  <a:extLst>
                    <a:ext uri="{FF2B5EF4-FFF2-40B4-BE49-F238E27FC236}">
                      <a16:creationId xmlns:a16="http://schemas.microsoft.com/office/drawing/2014/main" id="{787B0535-8E84-4D3C-BE6F-65A03DBBD6A6}"/>
                    </a:ext>
                  </a:extLst>
                </p:cNvPr>
                <p:cNvSpPr/>
                <p:nvPr/>
              </p:nvSpPr>
              <p:spPr>
                <a:xfrm>
                  <a:off x="9144984" y="5139472"/>
                  <a:ext cx="493775" cy="495299"/>
                </a:xfrm>
                <a:prstGeom prst="rect">
                  <a:avLst/>
                </a:prstGeom>
                <a:blipFill>
                  <a:blip r:embed="rId1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algn="ctr"/>
                  <a:endParaRPr sz="90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1" name="矩形 440">
                  <a:extLst>
                    <a:ext uri="{FF2B5EF4-FFF2-40B4-BE49-F238E27FC236}">
                      <a16:creationId xmlns:a16="http://schemas.microsoft.com/office/drawing/2014/main" id="{DF2688BF-C620-4335-8A9A-393215DFFF27}"/>
                    </a:ext>
                  </a:extLst>
                </p:cNvPr>
                <p:cNvSpPr/>
                <p:nvPr/>
              </p:nvSpPr>
              <p:spPr>
                <a:xfrm>
                  <a:off x="8984067" y="5631230"/>
                  <a:ext cx="807593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900" spc="-5" dirty="0">
                      <a:solidFill>
                        <a:schemeClr val="bg2">
                          <a:lumMod val="10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  <a:cs typeface="+mn-ea"/>
                      <a:sym typeface="+mn-lt"/>
                    </a:rPr>
                    <a:t>Controllers</a:t>
                  </a:r>
                  <a:endParaRPr lang="zh-CN" altLang="en-US" sz="9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6A842B30-6D1F-4FF8-BEC1-A1E9A83217D6}"/>
                </a:ext>
              </a:extLst>
            </p:cNvPr>
            <p:cNvGrpSpPr/>
            <p:nvPr/>
          </p:nvGrpSpPr>
          <p:grpSpPr>
            <a:xfrm>
              <a:off x="8888914" y="898007"/>
              <a:ext cx="1683909" cy="3715563"/>
              <a:chOff x="4013875" y="740229"/>
              <a:chExt cx="1683909" cy="3715563"/>
            </a:xfrm>
          </p:grpSpPr>
          <p:sp>
            <p:nvSpPr>
              <p:cNvPr id="459" name="object 7">
                <a:extLst>
                  <a:ext uri="{FF2B5EF4-FFF2-40B4-BE49-F238E27FC236}">
                    <a16:creationId xmlns:a16="http://schemas.microsoft.com/office/drawing/2014/main" id="{640B72C6-DB78-40B5-9C0E-DCF127A4C0E7}"/>
                  </a:ext>
                </a:extLst>
              </p:cNvPr>
              <p:cNvSpPr/>
              <p:nvPr/>
            </p:nvSpPr>
            <p:spPr>
              <a:xfrm>
                <a:off x="4013875" y="740229"/>
                <a:ext cx="1683909" cy="3715563"/>
              </a:xfrm>
              <a:custGeom>
                <a:avLst/>
                <a:gdLst/>
                <a:ahLst/>
                <a:cxnLst/>
                <a:rect l="l" t="t" r="r" b="b"/>
                <a:pathLst>
                  <a:path w="3434715" h="5621655">
                    <a:moveTo>
                      <a:pt x="0" y="38093"/>
                    </a:moveTo>
                    <a:lnTo>
                      <a:pt x="2380" y="21427"/>
                    </a:lnTo>
                    <a:lnTo>
                      <a:pt x="9523" y="9523"/>
                    </a:lnTo>
                    <a:lnTo>
                      <a:pt x="21427" y="2380"/>
                    </a:lnTo>
                    <a:lnTo>
                      <a:pt x="38093" y="0"/>
                    </a:lnTo>
                    <a:lnTo>
                      <a:pt x="3396326" y="0"/>
                    </a:lnTo>
                    <a:lnTo>
                      <a:pt x="3412991" y="2380"/>
                    </a:lnTo>
                    <a:lnTo>
                      <a:pt x="3424895" y="9523"/>
                    </a:lnTo>
                    <a:lnTo>
                      <a:pt x="3432038" y="21427"/>
                    </a:lnTo>
                    <a:lnTo>
                      <a:pt x="3434419" y="38093"/>
                    </a:lnTo>
                    <a:lnTo>
                      <a:pt x="3434419" y="5583010"/>
                    </a:lnTo>
                    <a:lnTo>
                      <a:pt x="3432038" y="5599676"/>
                    </a:lnTo>
                    <a:lnTo>
                      <a:pt x="3424895" y="5611580"/>
                    </a:lnTo>
                    <a:lnTo>
                      <a:pt x="3412991" y="5618722"/>
                    </a:lnTo>
                    <a:lnTo>
                      <a:pt x="3396326" y="5621103"/>
                    </a:lnTo>
                    <a:lnTo>
                      <a:pt x="38093" y="5621103"/>
                    </a:lnTo>
                    <a:lnTo>
                      <a:pt x="21427" y="5618722"/>
                    </a:lnTo>
                    <a:lnTo>
                      <a:pt x="9523" y="5611580"/>
                    </a:lnTo>
                    <a:lnTo>
                      <a:pt x="2380" y="5599676"/>
                    </a:lnTo>
                    <a:lnTo>
                      <a:pt x="0" y="5583010"/>
                    </a:lnTo>
                    <a:lnTo>
                      <a:pt x="0" y="38093"/>
                    </a:lnTo>
                    <a:close/>
                  </a:path>
                </a:pathLst>
              </a:custGeom>
              <a:ln w="6350">
                <a:solidFill>
                  <a:srgbClr val="00CCCC"/>
                </a:solidFill>
                <a:prstDash val="solid"/>
              </a:ln>
            </p:spPr>
            <p:txBody>
              <a:bodyPr wrap="square" lIns="0" tIns="0" rIns="0" bIns="0" rtlCol="0"/>
              <a:lstStyle/>
              <a:p>
                <a:endParaRPr sz="90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F1F0571B-D57D-46CF-8B9B-17F9E656996B}"/>
                  </a:ext>
                </a:extLst>
              </p:cNvPr>
              <p:cNvSpPr/>
              <p:nvPr/>
            </p:nvSpPr>
            <p:spPr>
              <a:xfrm>
                <a:off x="4180115" y="1277257"/>
                <a:ext cx="1420493" cy="4228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Spring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1" name="矩形 460">
                <a:extLst>
                  <a:ext uri="{FF2B5EF4-FFF2-40B4-BE49-F238E27FC236}">
                    <a16:creationId xmlns:a16="http://schemas.microsoft.com/office/drawing/2014/main" id="{6FA832F6-4B6C-4523-A63B-A3A0C1908F8B}"/>
                  </a:ext>
                </a:extLst>
              </p:cNvPr>
              <p:cNvSpPr/>
              <p:nvPr/>
            </p:nvSpPr>
            <p:spPr>
              <a:xfrm>
                <a:off x="4180115" y="1799989"/>
                <a:ext cx="1420493" cy="4228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Spring Boot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2" name="矩形 461">
                <a:extLst>
                  <a:ext uri="{FF2B5EF4-FFF2-40B4-BE49-F238E27FC236}">
                    <a16:creationId xmlns:a16="http://schemas.microsoft.com/office/drawing/2014/main" id="{2081F755-3134-4BDC-A3B2-0007816D9E8C}"/>
                  </a:ext>
                </a:extLst>
              </p:cNvPr>
              <p:cNvSpPr/>
              <p:nvPr/>
            </p:nvSpPr>
            <p:spPr>
              <a:xfrm>
                <a:off x="4180115" y="2322721"/>
                <a:ext cx="1420493" cy="4228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Hibernate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4" name="矩形 463">
                <a:extLst>
                  <a:ext uri="{FF2B5EF4-FFF2-40B4-BE49-F238E27FC236}">
                    <a16:creationId xmlns:a16="http://schemas.microsoft.com/office/drawing/2014/main" id="{AB0C3441-2249-4BFB-891E-508659792999}"/>
                  </a:ext>
                </a:extLst>
              </p:cNvPr>
              <p:cNvSpPr/>
              <p:nvPr/>
            </p:nvSpPr>
            <p:spPr>
              <a:xfrm>
                <a:off x="4180114" y="2845453"/>
                <a:ext cx="1420493" cy="4228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Redis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6" name="矩形 465">
                <a:extLst>
                  <a:ext uri="{FF2B5EF4-FFF2-40B4-BE49-F238E27FC236}">
                    <a16:creationId xmlns:a16="http://schemas.microsoft.com/office/drawing/2014/main" id="{9B3EBFE0-A54C-44A0-8321-26666EE40CEE}"/>
                  </a:ext>
                </a:extLst>
              </p:cNvPr>
              <p:cNvSpPr/>
              <p:nvPr/>
            </p:nvSpPr>
            <p:spPr>
              <a:xfrm>
                <a:off x="4180114" y="3368185"/>
                <a:ext cx="1420493" cy="4228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Vaadin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7" name="矩形 466">
                <a:extLst>
                  <a:ext uri="{FF2B5EF4-FFF2-40B4-BE49-F238E27FC236}">
                    <a16:creationId xmlns:a16="http://schemas.microsoft.com/office/drawing/2014/main" id="{A3A3FD25-779D-456B-A5AC-22E7F55A277C}"/>
                  </a:ext>
                </a:extLst>
              </p:cNvPr>
              <p:cNvSpPr/>
              <p:nvPr/>
            </p:nvSpPr>
            <p:spPr>
              <a:xfrm>
                <a:off x="4180114" y="3890919"/>
                <a:ext cx="1420493" cy="4228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Active MQ</a:t>
                </a:r>
                <a:endParaRPr lang="zh-CN" altLang="en-US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8" name="object 8">
                <a:extLst>
                  <a:ext uri="{FF2B5EF4-FFF2-40B4-BE49-F238E27FC236}">
                    <a16:creationId xmlns:a16="http://schemas.microsoft.com/office/drawing/2014/main" id="{E7C8D293-ADA8-4CAC-956A-76E3B5DC01E0}"/>
                  </a:ext>
                </a:extLst>
              </p:cNvPr>
              <p:cNvSpPr txBox="1"/>
              <p:nvPr/>
            </p:nvSpPr>
            <p:spPr>
              <a:xfrm>
                <a:off x="4180114" y="817167"/>
                <a:ext cx="558800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dirty="0">
                    <a:solidFill>
                      <a:schemeClr val="bg2">
                        <a:lumMod val="10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  <a:cs typeface="+mn-ea"/>
                    <a:sym typeface="+mn-lt"/>
                  </a:rPr>
                  <a:t>技术</a:t>
                </a:r>
              </a:p>
            </p:txBody>
          </p:sp>
        </p:grpSp>
        <p:pic>
          <p:nvPicPr>
            <p:cNvPr id="3" name="图片 2" descr="图片包含 墙壁, 电子产品&#10;&#10;已生成高可信度的说明">
              <a:extLst>
                <a:ext uri="{FF2B5EF4-FFF2-40B4-BE49-F238E27FC236}">
                  <a16:creationId xmlns:a16="http://schemas.microsoft.com/office/drawing/2014/main" id="{C6DAF117-73D9-4A46-9050-C5B95195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472" y="5560967"/>
              <a:ext cx="2211190" cy="377658"/>
            </a:xfrm>
            <a:prstGeom prst="rect">
              <a:avLst/>
            </a:prstGeom>
          </p:spPr>
        </p:pic>
      </p:grpSp>
      <p:sp>
        <p:nvSpPr>
          <p:cNvPr id="207" name="文本框 206">
            <a:extLst>
              <a:ext uri="{FF2B5EF4-FFF2-40B4-BE49-F238E27FC236}">
                <a16:creationId xmlns:a16="http://schemas.microsoft.com/office/drawing/2014/main" id="{688F0F91-D2E9-471E-839C-6444DCA08EDF}"/>
              </a:ext>
            </a:extLst>
          </p:cNvPr>
          <p:cNvSpPr txBox="1"/>
          <p:nvPr/>
        </p:nvSpPr>
        <p:spPr>
          <a:xfrm>
            <a:off x="66869" y="35063"/>
            <a:ext cx="456642" cy="2613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J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A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S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P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E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R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云架构</a:t>
            </a: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EA67D203-CB50-4400-8864-E936D790ED65}"/>
              </a:ext>
            </a:extLst>
          </p:cNvPr>
          <p:cNvSpPr/>
          <p:nvPr/>
        </p:nvSpPr>
        <p:spPr>
          <a:xfrm>
            <a:off x="10626217" y="800549"/>
            <a:ext cx="1284215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基于云架构的应用设计，采用私有云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+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公有云的部署方式，将传统与现代相结合，生产中赋予智慧。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2510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002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8561D2-9B79-4623-ABF4-93ED5704748F}"/>
              </a:ext>
            </a:extLst>
          </p:cNvPr>
          <p:cNvGrpSpPr/>
          <p:nvPr/>
        </p:nvGrpSpPr>
        <p:grpSpPr>
          <a:xfrm>
            <a:off x="18919" y="1554318"/>
            <a:ext cx="11897669" cy="4016008"/>
            <a:chOff x="18919" y="1554318"/>
            <a:chExt cx="11897669" cy="401600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53710A8-381C-488E-A408-D191F7E5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654" y="1554318"/>
              <a:ext cx="11414934" cy="3504262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18919" y="1722400"/>
              <a:ext cx="1619877" cy="1619877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计划编制</a:t>
              </a:r>
              <a:endPara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客户订单</a:t>
              </a:r>
              <a:endParaRPr lang="en-US" altLang="zh-CN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成品库存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9876151" y="3950326"/>
              <a:ext cx="1620000" cy="162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400" dirty="0">
                  <a:ea typeface="冬青黑体简体中文 W3" panose="020B0300000000000000" pitchFamily="34" charset="-122"/>
                </a:rPr>
                <a:t>销售出库</a:t>
              </a:r>
              <a:endParaRPr lang="en-US" altLang="zh-CN" sz="1400" dirty="0">
                <a:ea typeface="冬青黑体简体中文 W3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a typeface="冬青黑体简体中文 W3" panose="020B0300000000000000" pitchFamily="34" charset="-122"/>
                </a:rPr>
                <a:t>发货计划</a:t>
              </a:r>
              <a:endParaRPr lang="en-US" altLang="zh-CN" sz="1400" dirty="0">
                <a:ea typeface="冬青黑体简体中文 W3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a typeface="冬青黑体简体中文 W3" panose="020B0300000000000000" pitchFamily="34" charset="-122"/>
                </a:rPr>
                <a:t>出库检验</a:t>
              </a:r>
              <a:endParaRPr lang="en-US" altLang="zh-CN" sz="1400" dirty="0">
                <a:ea typeface="冬青黑体简体中文 W3" panose="020B03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ea typeface="冬青黑体简体中文 W3" panose="020B0300000000000000" pitchFamily="34" charset="-122"/>
                </a:rPr>
                <a:t>扫描防错</a:t>
              </a:r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2737404" y="1992338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生产计划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生产排班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任务分解</a:t>
              </a:r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290585" y="4220326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采购计划</a:t>
              </a:r>
              <a:endParaRPr lang="en-US" altLang="zh-CN" sz="105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库存检查</a:t>
              </a:r>
              <a:endParaRPr lang="en-US" altLang="zh-CN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BOM</a:t>
              </a:r>
              <a:endParaRPr lang="zh-CN" altLang="en-US" sz="10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2758841" y="4220326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采购接收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三单核对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采购入库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5212789" y="200176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生产备料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备料计划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生产物料</a:t>
              </a:r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5222216" y="421705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生产执行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物料配送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ea typeface="冬青黑体简体中文 W3" panose="020B0300000000000000" pitchFamily="34" charset="-122"/>
                </a:rPr>
                <a:t>生产防错</a:t>
              </a: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7688112" y="4219559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过程检验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工序巡检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入库检验</a:t>
              </a: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7688174" y="200176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完工入库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合格判定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计算库位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执行入库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状态回写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10154132" y="2001765"/>
              <a:ext cx="1080000" cy="1080000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库存管理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仓储预警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r>
                <a:rPr lang="zh-CN" altLang="en-US" sz="1050" dirty="0">
                  <a:ea typeface="冬青黑体简体中文 W3" panose="020B0300000000000000" pitchFamily="34" charset="-122"/>
                </a:rPr>
                <a:t>库位管理</a:t>
              </a:r>
              <a:endParaRPr lang="en-US" altLang="zh-CN" sz="1050" dirty="0">
                <a:ea typeface="冬青黑体简体中文 W3" panose="020B0300000000000000" pitchFamily="34" charset="-122"/>
              </a:endParaRPr>
            </a:p>
            <a:p>
              <a:endParaRPr lang="en-US" altLang="zh-CN" sz="1050" dirty="0"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业务主流程应用场景</a:t>
            </a:r>
          </a:p>
        </p:txBody>
      </p:sp>
    </p:spTree>
    <p:extLst>
      <p:ext uri="{BB962C8B-B14F-4D97-AF65-F5344CB8AC3E}">
        <p14:creationId xmlns:p14="http://schemas.microsoft.com/office/powerpoint/2010/main" val="304386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1"/>
          <p:cNvGrpSpPr/>
          <p:nvPr/>
        </p:nvGrpSpPr>
        <p:grpSpPr bwMode="auto">
          <a:xfrm>
            <a:off x="818209" y="929046"/>
            <a:ext cx="2366905" cy="818255"/>
            <a:chOff x="625891" y="1569553"/>
            <a:chExt cx="2051760" cy="709652"/>
          </a:xfrm>
        </p:grpSpPr>
        <p:pic>
          <p:nvPicPr>
            <p:cNvPr id="7" name="图片 2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5891" y="1569553"/>
              <a:ext cx="1755079" cy="667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49015" y="1604082"/>
              <a:ext cx="228636" cy="675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3430837" y="666057"/>
            <a:ext cx="7996325" cy="36818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5426" y="1950292"/>
            <a:ext cx="564456" cy="11433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清点接收</a:t>
            </a:r>
          </a:p>
        </p:txBody>
      </p:sp>
      <p:sp>
        <p:nvSpPr>
          <p:cNvPr id="11" name="矩形 10"/>
          <p:cNvSpPr/>
          <p:nvPr/>
        </p:nvSpPr>
        <p:spPr>
          <a:xfrm>
            <a:off x="7148058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9892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51724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53558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46226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38895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40727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42561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4393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37067" y="666057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48058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49892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51724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3558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46226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38895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40727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42561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44393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137067" y="2924645"/>
            <a:ext cx="193939" cy="1418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43951" y="39227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标签打印</a:t>
            </a:r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endParaRPr lang="zh-CN" altLang="en-US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30836" y="666058"/>
            <a:ext cx="1820275" cy="3677312"/>
          </a:xfrm>
          <a:prstGeom prst="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57" y="3800923"/>
            <a:ext cx="1110278" cy="702910"/>
          </a:xfrm>
          <a:prstGeom prst="rect">
            <a:avLst/>
          </a:prstGeom>
        </p:spPr>
      </p:pic>
      <p:pic>
        <p:nvPicPr>
          <p:cNvPr id="34" name="图片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38" y="1879423"/>
            <a:ext cx="881668" cy="5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45" y="2346987"/>
            <a:ext cx="679684" cy="96555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3364" y="1020209"/>
            <a:ext cx="364043" cy="96394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6775510" y="1881520"/>
            <a:ext cx="731663" cy="888451"/>
            <a:chOff x="3811293" y="3014482"/>
            <a:chExt cx="400667" cy="486526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3198704"/>
              <a:ext cx="72008" cy="109279"/>
            </a:xfrm>
            <a:prstGeom prst="rect">
              <a:avLst/>
            </a:prstGeom>
          </p:spPr>
        </p:pic>
        <p:grpSp>
          <p:nvGrpSpPr>
            <p:cNvPr id="39" name="组合 38"/>
            <p:cNvGrpSpPr/>
            <p:nvPr/>
          </p:nvGrpSpPr>
          <p:grpSpPr>
            <a:xfrm>
              <a:off x="3811293" y="3014482"/>
              <a:ext cx="400667" cy="486526"/>
              <a:chOff x="3570791" y="3014482"/>
              <a:chExt cx="400667" cy="486526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3686755" y="3213398"/>
                <a:ext cx="284703" cy="284703"/>
                <a:chOff x="3686755" y="3213398"/>
                <a:chExt cx="284703" cy="284703"/>
              </a:xfrm>
            </p:grpSpPr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</p:spPr>
            </p:pic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86755" y="3213398"/>
                  <a:ext cx="284703" cy="284703"/>
                </a:xfrm>
                <a:prstGeom prst="rect">
                  <a:avLst/>
                </a:prstGeom>
              </p:spPr>
            </p:pic>
          </p:grpSp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0791" y="3014482"/>
                <a:ext cx="209121" cy="486526"/>
              </a:xfrm>
              <a:prstGeom prst="rect">
                <a:avLst/>
              </a:prstGeom>
            </p:spPr>
          </p:pic>
        </p:grp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9343" y="738203"/>
            <a:ext cx="173961" cy="1374296"/>
          </a:xfrm>
          <a:prstGeom prst="rect">
            <a:avLst/>
          </a:prstGeom>
        </p:spPr>
      </p:pic>
      <p:cxnSp>
        <p:nvCxnSpPr>
          <p:cNvPr id="50" name="直接连接符 49"/>
          <p:cNvCxnSpPr/>
          <p:nvPr/>
        </p:nvCxnSpPr>
        <p:spPr>
          <a:xfrm>
            <a:off x="3167848" y="738203"/>
            <a:ext cx="409836" cy="0"/>
          </a:xfrm>
          <a:prstGeom prst="line">
            <a:avLst/>
          </a:prstGeom>
          <a:ln w="25400">
            <a:solidFill>
              <a:srgbClr val="266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167848" y="2084782"/>
            <a:ext cx="409836" cy="0"/>
          </a:xfrm>
          <a:prstGeom prst="line">
            <a:avLst/>
          </a:prstGeom>
          <a:ln w="25400">
            <a:solidFill>
              <a:srgbClr val="266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057" y="3303899"/>
            <a:ext cx="364043" cy="96394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8955" y="2069134"/>
            <a:ext cx="395644" cy="920478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812804" y="1828803"/>
            <a:ext cx="369332" cy="3311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①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373980" y="4555737"/>
            <a:ext cx="369332" cy="2873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②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3433990" y="3925563"/>
            <a:ext cx="369332" cy="2439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③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4422017" y="884161"/>
            <a:ext cx="369332" cy="157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④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7671188" y="2276126"/>
            <a:ext cx="1526926" cy="434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物料存储区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7972449" y="4434279"/>
            <a:ext cx="767081" cy="434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货架</a:t>
            </a:r>
          </a:p>
        </p:txBody>
      </p:sp>
      <p:sp>
        <p:nvSpPr>
          <p:cNvPr id="127" name="矩形 126"/>
          <p:cNvSpPr/>
          <p:nvPr/>
        </p:nvSpPr>
        <p:spPr>
          <a:xfrm>
            <a:off x="8474494" y="4446008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货架编号规则</a:t>
            </a:r>
            <a:endParaRPr lang="en-US" altLang="zh-CN" sz="1200" kern="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结构形式</a:t>
            </a:r>
            <a:r>
              <a:rPr lang="en-US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 + </a:t>
            </a:r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电压</a:t>
            </a:r>
            <a:r>
              <a:rPr lang="en-US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+</a:t>
            </a:r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电流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3532272" y="4373107"/>
            <a:ext cx="1901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外箱无标签则在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中打印标签</a:t>
            </a:r>
            <a:endParaRPr lang="zh-CN" altLang="zh-CN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外箱有标签，则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MES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按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规则进行解析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623391" y="4556319"/>
            <a:ext cx="563387" cy="276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46" y="3200144"/>
            <a:ext cx="1110278" cy="702910"/>
          </a:xfrm>
          <a:prstGeom prst="rect">
            <a:avLst/>
          </a:prstGeom>
        </p:spPr>
      </p:pic>
      <p:sp>
        <p:nvSpPr>
          <p:cNvPr id="133" name="矩形 132"/>
          <p:cNvSpPr/>
          <p:nvPr/>
        </p:nvSpPr>
        <p:spPr>
          <a:xfrm>
            <a:off x="3385260" y="2402547"/>
            <a:ext cx="314374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按照厂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内</a:t>
            </a: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统一编码格式打印物料条码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itchFamily="18" charset="0"/>
                <a:sym typeface="Microsoft YaHei" panose="020B0503020204020204" pitchFamily="34" charset="-122"/>
              </a:rPr>
              <a:t>。</a:t>
            </a:r>
          </a:p>
          <a:p>
            <a:r>
              <a:rPr lang="zh-CN" altLang="zh-CN" sz="105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物料料号、生产日期、物料名称、物料批次、数量、供应商、备注</a:t>
            </a:r>
            <a:endParaRPr lang="zh-CN" altLang="en-US" sz="105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0" y="5165455"/>
            <a:ext cx="667007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240">
              <a:lnSpc>
                <a:spcPct val="150000"/>
              </a:lnSpc>
              <a:spcAft>
                <a:spcPts val="0"/>
              </a:spcAft>
            </a:pPr>
            <a:r>
              <a:rPr lang="en-US" altLang="zh-CN" sz="11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1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</a:t>
            </a:r>
            <a:r>
              <a:rPr lang="en-US" altLang="zh-CN" sz="11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100" b="1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功能：</a:t>
            </a:r>
            <a:endParaRPr lang="en-US" altLang="zh-CN" sz="1100" b="1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中扫描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物料条码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记录批次号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等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及检验项目的信息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异常确认及状态防错如发现异常，不允许收货及做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检验，物料如有配置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检验标准，未做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检验不允许入库等异常确认功能。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数据查询：如通过供应商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+IQC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检验时间段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+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物料料号查询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的检验合格数据。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检验标准配置：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按照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物料料号配置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检验标准，如抽检比例，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AQL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抽样方式，免检等。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校验优先级：对急单、无库存的物料、低于安全库存的物料系统推荐做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显示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：按物料料号绑定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操作指导书，并在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检验时带出对应的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操作指导书。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6" name="右弧形箭头 135"/>
          <p:cNvSpPr/>
          <p:nvPr/>
        </p:nvSpPr>
        <p:spPr>
          <a:xfrm>
            <a:off x="2384599" y="2746968"/>
            <a:ext cx="255435" cy="13297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7" name="下弧形箭头 136"/>
          <p:cNvSpPr/>
          <p:nvPr/>
        </p:nvSpPr>
        <p:spPr>
          <a:xfrm>
            <a:off x="2384599" y="4267844"/>
            <a:ext cx="1525435" cy="2183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29511" y="5210050"/>
            <a:ext cx="54338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检验项目配置：通过按物料料号或默认的维度配置检验项目内容，如检验项目尺寸等。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检验结果审核：当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检验结果为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NG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时，有相应的审核机制，能通过审核放行。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检验报告查询：按天、周等条件查询检验报告信息。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检验标准工时配置：通过配置的标准工时与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实际的检验工时做对比查询。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物料拆批检验：支持拆批检验。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物料锁定功能：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锁定及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权限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控制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生产质量退料：生产物料因质量不良退料，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走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流程管控，如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转入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入不良品区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发起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检验。</a:t>
            </a:r>
            <a:endParaRPr lang="en-US" altLang="zh-CN" sz="100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97840" indent="-228600">
              <a:spcAft>
                <a:spcPts val="0"/>
              </a:spcAft>
              <a:buFont typeface="+mj-lt"/>
              <a:buAutoNum type="arabicPeriod" startAt="7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不良种类分类查询：以上传的不良种类（缺陷代码）分类展示不良种类的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TOP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前几项信息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并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图形展示。</a:t>
            </a:r>
            <a:endParaRPr lang="zh-CN" altLang="en-US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0000"/>
                </a:solidFill>
              </a:rPr>
              <a:t>物料接收场景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4437267" y="1053844"/>
            <a:ext cx="101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收货</a:t>
            </a:r>
            <a:r>
              <a:rPr lang="zh-CN" altLang="en-US" sz="14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清点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上架</a:t>
            </a:r>
          </a:p>
        </p:txBody>
      </p:sp>
      <p:sp>
        <p:nvSpPr>
          <p:cNvPr id="4" name="矩形 3"/>
          <p:cNvSpPr/>
          <p:nvPr/>
        </p:nvSpPr>
        <p:spPr>
          <a:xfrm>
            <a:off x="1921054" y="1748758"/>
            <a:ext cx="27962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三单核对无误，使用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PDA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收货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623176" y="2521984"/>
            <a:ext cx="101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收货</a:t>
            </a:r>
            <a:r>
              <a:rPr lang="zh-CN" altLang="en-US" sz="14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清点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上架</a:t>
            </a:r>
          </a:p>
        </p:txBody>
      </p:sp>
      <p:sp>
        <p:nvSpPr>
          <p:cNvPr id="5" name="矩形 4"/>
          <p:cNvSpPr/>
          <p:nvPr/>
        </p:nvSpPr>
        <p:spPr>
          <a:xfrm>
            <a:off x="10714923" y="3004606"/>
            <a:ext cx="82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按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物料维护默认的库房、库</a:t>
            </a:r>
            <a:r>
              <a:rPr lang="zh-CN" altLang="zh-CN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位推荐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363502" y="2550334"/>
            <a:ext cx="369332" cy="157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b="1" dirty="0">
                <a:solidFill>
                  <a:srgbClr val="232D47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993720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 bwMode="auto">
          <a:xfrm>
            <a:off x="7760422" y="346416"/>
            <a:ext cx="2556635" cy="11520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9516130" y="314983"/>
            <a:ext cx="901043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rtl="0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供应商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8014391" y="446532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发货</a:t>
            </a:r>
          </a:p>
        </p:txBody>
      </p:sp>
      <p:sp>
        <p:nvSpPr>
          <p:cNvPr id="7" name="圆角矩形 6"/>
          <p:cNvSpPr/>
          <p:nvPr/>
        </p:nvSpPr>
        <p:spPr bwMode="auto">
          <a:xfrm>
            <a:off x="8014391" y="1047073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打印条码标签</a:t>
            </a:r>
          </a:p>
        </p:txBody>
      </p:sp>
      <p:cxnSp>
        <p:nvCxnSpPr>
          <p:cNvPr id="8" name="直接箭头连接符 7"/>
          <p:cNvCxnSpPr>
            <a:stCxn id="6" idx="2"/>
            <a:endCxn id="7" idx="0"/>
          </p:cNvCxnSpPr>
          <p:nvPr/>
        </p:nvCxnSpPr>
        <p:spPr>
          <a:xfrm>
            <a:off x="8760753" y="797644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 bwMode="auto">
          <a:xfrm>
            <a:off x="7760422" y="1547807"/>
            <a:ext cx="2556635" cy="13037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9516130" y="1616490"/>
            <a:ext cx="901043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待检区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8014391" y="1647923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</a:t>
            </a:r>
          </a:p>
        </p:txBody>
      </p:sp>
      <p:cxnSp>
        <p:nvCxnSpPr>
          <p:cNvPr id="12" name="直接箭头连接符 11"/>
          <p:cNvCxnSpPr>
            <a:stCxn id="11" idx="2"/>
          </p:cNvCxnSpPr>
          <p:nvPr/>
        </p:nvCxnSpPr>
        <p:spPr>
          <a:xfrm>
            <a:off x="8760753" y="1999035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菱形 12"/>
          <p:cNvSpPr/>
          <p:nvPr/>
        </p:nvSpPr>
        <p:spPr bwMode="auto">
          <a:xfrm>
            <a:off x="8137280" y="2248619"/>
            <a:ext cx="1246940" cy="500734"/>
          </a:xfrm>
          <a:prstGeom prst="diamond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rPr>
              <a:t>NG</a:t>
            </a:r>
            <a:endParaRPr lang="zh-CN" altLang="en-US" sz="10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7760422" y="2880747"/>
            <a:ext cx="2556635" cy="16937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8014391" y="2949430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生成质检单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8014391" y="3549971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打印标签</a:t>
            </a:r>
          </a:p>
        </p:txBody>
      </p:sp>
      <p:cxnSp>
        <p:nvCxnSpPr>
          <p:cNvPr id="17" name="直接箭头连接符 16"/>
          <p:cNvCxnSpPr>
            <a:stCxn id="15" idx="2"/>
            <a:endCxn id="16" idx="0"/>
          </p:cNvCxnSpPr>
          <p:nvPr/>
        </p:nvCxnSpPr>
        <p:spPr>
          <a:xfrm>
            <a:off x="8760753" y="3300542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 bwMode="auto">
          <a:xfrm>
            <a:off x="8022492" y="4110161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物料扫描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7716590" y="4651401"/>
            <a:ext cx="2556635" cy="18490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8014391" y="4851633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分配储位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8014391" y="5452174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储位扫描</a:t>
            </a:r>
          </a:p>
        </p:txBody>
      </p:sp>
      <p:cxnSp>
        <p:nvCxnSpPr>
          <p:cNvPr id="22" name="直接箭头连接符 21"/>
          <p:cNvCxnSpPr>
            <a:stCxn id="20" idx="2"/>
            <a:endCxn id="21" idx="0"/>
          </p:cNvCxnSpPr>
          <p:nvPr/>
        </p:nvCxnSpPr>
        <p:spPr>
          <a:xfrm>
            <a:off x="8760753" y="5202745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 bwMode="auto">
          <a:xfrm>
            <a:off x="8022492" y="6053024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物料上架</a:t>
            </a:r>
          </a:p>
        </p:txBody>
      </p:sp>
      <p:sp>
        <p:nvSpPr>
          <p:cNvPr id="24" name="圆角矩形 23"/>
          <p:cNvSpPr/>
          <p:nvPr/>
        </p:nvSpPr>
        <p:spPr bwMode="auto">
          <a:xfrm>
            <a:off x="4619855" y="2930762"/>
            <a:ext cx="2556635" cy="13037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810681" y="3049546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再次检验</a:t>
            </a:r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>
            <a:off x="5557043" y="3400658"/>
            <a:ext cx="0" cy="24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 bwMode="auto">
          <a:xfrm>
            <a:off x="4933571" y="3650242"/>
            <a:ext cx="1246940" cy="500734"/>
          </a:xfrm>
          <a:prstGeom prst="diamond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rPr>
              <a:t>NG</a:t>
            </a:r>
            <a:endParaRPr lang="zh-CN" altLang="en-US" sz="1000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>
            <a:endCxn id="23" idx="0"/>
          </p:cNvCxnSpPr>
          <p:nvPr/>
        </p:nvCxnSpPr>
        <p:spPr>
          <a:xfrm>
            <a:off x="8760753" y="5803286"/>
            <a:ext cx="8102" cy="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18" idx="0"/>
          </p:cNvCxnSpPr>
          <p:nvPr/>
        </p:nvCxnSpPr>
        <p:spPr>
          <a:xfrm>
            <a:off x="8760753" y="3901083"/>
            <a:ext cx="8102" cy="2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8" idx="2"/>
            <a:endCxn id="20" idx="0"/>
          </p:cNvCxnSpPr>
          <p:nvPr/>
        </p:nvCxnSpPr>
        <p:spPr>
          <a:xfrm flipH="1">
            <a:off x="8760753" y="4461273"/>
            <a:ext cx="8102" cy="39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3" idx="2"/>
            <a:endCxn id="15" idx="0"/>
          </p:cNvCxnSpPr>
          <p:nvPr/>
        </p:nvCxnSpPr>
        <p:spPr>
          <a:xfrm>
            <a:off x="8760751" y="2749353"/>
            <a:ext cx="1" cy="20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1" idx="0"/>
          </p:cNvCxnSpPr>
          <p:nvPr/>
        </p:nvCxnSpPr>
        <p:spPr>
          <a:xfrm>
            <a:off x="8760751" y="1398185"/>
            <a:ext cx="1" cy="2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15" idx="1"/>
          </p:cNvCxnSpPr>
          <p:nvPr/>
        </p:nvCxnSpPr>
        <p:spPr>
          <a:xfrm flipV="1">
            <a:off x="6180511" y="3124986"/>
            <a:ext cx="1833880" cy="776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 bwMode="auto">
          <a:xfrm>
            <a:off x="3918654" y="1513432"/>
            <a:ext cx="1492723" cy="351112"/>
          </a:xfrm>
          <a:prstGeom prst="roundRect">
            <a:avLst/>
          </a:prstGeom>
          <a:solidFill>
            <a:srgbClr val="0076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</a:t>
            </a:r>
          </a:p>
        </p:txBody>
      </p:sp>
      <p:cxnSp>
        <p:nvCxnSpPr>
          <p:cNvPr id="36" name="肘形连接符 35"/>
          <p:cNvCxnSpPr>
            <a:stCxn id="28" idx="1"/>
            <a:endCxn id="35" idx="2"/>
          </p:cNvCxnSpPr>
          <p:nvPr/>
        </p:nvCxnSpPr>
        <p:spPr>
          <a:xfrm rot="10800000">
            <a:off x="4665017" y="1864544"/>
            <a:ext cx="268555" cy="20360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35" idx="0"/>
            <a:endCxn id="4" idx="1"/>
          </p:cNvCxnSpPr>
          <p:nvPr/>
        </p:nvCxnSpPr>
        <p:spPr>
          <a:xfrm rot="5400000" flipH="1" flipV="1">
            <a:off x="5917220" y="-329768"/>
            <a:ext cx="590997" cy="30954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 bwMode="auto">
          <a:xfrm>
            <a:off x="9315633" y="4776589"/>
            <a:ext cx="1149074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储位管理</a:t>
            </a:r>
          </a:p>
        </p:txBody>
      </p:sp>
      <p:cxnSp>
        <p:nvCxnSpPr>
          <p:cNvPr id="39" name="肘形连接符 38"/>
          <p:cNvCxnSpPr>
            <a:stCxn id="13" idx="1"/>
            <a:endCxn id="26" idx="0"/>
          </p:cNvCxnSpPr>
          <p:nvPr/>
        </p:nvCxnSpPr>
        <p:spPr>
          <a:xfrm rot="10800000" flipV="1">
            <a:off x="5557043" y="2498986"/>
            <a:ext cx="2580238" cy="5505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476226" y="2153138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Yes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33264" y="2262402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Yes</a:t>
            </a:r>
            <a:endParaRPr lang="zh-CN" altLang="en-US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88470" y="2792606"/>
            <a:ext cx="399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No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20060" y="2647526"/>
            <a:ext cx="399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No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-4701" y="593609"/>
            <a:ext cx="4068801" cy="611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240">
              <a:lnSpc>
                <a:spcPct val="150000"/>
              </a:lnSpc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IPC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管理功能：</a:t>
            </a:r>
            <a:endParaRPr lang="en-US" altLang="zh-CN" sz="120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扫描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物料条码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记录批次号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等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及检验项目的信息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提供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异常确认及状态防错如发现异常，不允许收货及做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检验，物料如有配置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检验标准，未做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检验不允许入库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数据查询：如通过供应商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+IQC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检验时间段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+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物料料号查询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的检验合格数据。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检验标准配置：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按照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物料料号配置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检验标准，如抽检比例，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AQL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抽样方式，免检等。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校验优先级：对急单、无库存的物料、低于安全库存的物料系统推荐做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显示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：按物料料号绑定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操作指导书，并在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检验时带出对应的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操作指导书。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检验项目配置：通过按物料料号或默认的维度配置检验项目内容，如检验项目尺寸等。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检验结果审核：当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检验结果为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NG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时，有相应的审核机制，能通过审核放行。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检验报告查询：按天、周等条件查询检验报告信息。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检验标准工时配置：通过配置的标准工时与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实际的检验工时做对比查询。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物料拆批检验：支持拆批检验。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物料锁定功能：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锁定及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权限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控制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zh-CN" altLang="zh-CN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生产质量退料：生产物料因质量不良退料，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走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流程管控，如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转入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入不良品区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，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发起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IQC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检验。</a:t>
            </a:r>
            <a:endParaRPr lang="en-US" altLang="zh-CN" sz="100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440690" indent="-1714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不良种类分类查询：以上传的不良种类（缺陷代码）分类展示不良种类的</a:t>
            </a:r>
            <a:r>
              <a:rPr lang="en-US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TOP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前几项信息</a:t>
            </a:r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并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图形展示。</a:t>
            </a:r>
            <a:endParaRPr lang="zh-CN" altLang="en-US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273224" y="2985159"/>
            <a:ext cx="19854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外箱无标签则在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</a:t>
            </a:r>
            <a:r>
              <a:rPr lang="en-US" altLang="zh-CN" sz="1200" dirty="0" err="1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Microsoft YaHei" panose="020B0503020204020204" pitchFamily="34" charset="-122"/>
              </a:rPr>
              <a:t>按照厂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Microsoft YaHei" panose="020B0503020204020204" pitchFamily="34" charset="-122"/>
              </a:rPr>
              <a:t>内</a:t>
            </a:r>
            <a:r>
              <a:rPr lang="en-US" altLang="zh-CN" sz="1200" dirty="0" err="1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Microsoft YaHei" panose="020B0503020204020204" pitchFamily="34" charset="-122"/>
              </a:rPr>
              <a:t>统一编码格式打印物料条码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打印标签</a:t>
            </a:r>
            <a:endParaRPr lang="zh-CN" altLang="zh-CN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外箱有标签，则</a:t>
            </a:r>
            <a:r>
              <a:rPr lang="en-US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MES</a:t>
            </a:r>
            <a:r>
              <a:rPr lang="zh-CN" altLang="en-US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内按</a:t>
            </a:r>
            <a:r>
              <a:rPr lang="zh-CN" altLang="zh-CN" sz="12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规则进行解析</a:t>
            </a:r>
            <a:r>
              <a:rPr lang="zh-CN" altLang="en-US" sz="12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转换</a:t>
            </a:r>
            <a:endParaRPr lang="en-US" altLang="zh-CN" sz="1200" dirty="0" smtClean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endParaRPr lang="en-US" altLang="zh-CN" sz="120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r>
              <a:rPr lang="zh-CN" altLang="en-US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标签含</a:t>
            </a:r>
            <a:r>
              <a:rPr lang="zh-CN" altLang="zh-CN" sz="1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物料料号、生产日期、物料名称、物料批次、数量、供应商、备注</a:t>
            </a:r>
            <a:r>
              <a: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等</a:t>
            </a:r>
            <a:endParaRPr lang="zh-CN" altLang="en-US" sz="10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48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693" y="1537139"/>
            <a:ext cx="881668" cy="5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00" y="2004703"/>
            <a:ext cx="679684" cy="96555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52410" y="1726850"/>
            <a:ext cx="395644" cy="920478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0318762" y="4796356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货架编号规则</a:t>
            </a:r>
            <a:endParaRPr lang="en-US" altLang="zh-CN" sz="1200" kern="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Calibri" panose="020F0502020204030204" pitchFamily="34" charset="0"/>
            </a:endParaRPr>
          </a:p>
          <a:p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结构形式</a:t>
            </a:r>
            <a:r>
              <a:rPr lang="en-US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 + </a:t>
            </a:r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电压</a:t>
            </a:r>
            <a:r>
              <a:rPr lang="en-US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+</a:t>
            </a:r>
            <a:r>
              <a:rPr lang="zh-CN" altLang="zh-CN" sz="1200" kern="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Calibri" panose="020F0502020204030204" pitchFamily="34" charset="0"/>
              </a:rPr>
              <a:t>电流</a:t>
            </a:r>
            <a:endParaRPr lang="zh-CN" altLang="en-US" sz="1200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176490" y="5942943"/>
            <a:ext cx="545525" cy="706831"/>
            <a:chOff x="3811293" y="3014482"/>
            <a:chExt cx="400667" cy="486526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3198704"/>
              <a:ext cx="72008" cy="109279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3811293" y="3014482"/>
              <a:ext cx="400667" cy="486526"/>
              <a:chOff x="3570791" y="3014482"/>
              <a:chExt cx="400667" cy="486526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3686755" y="3213398"/>
                <a:ext cx="284703" cy="284703"/>
                <a:chOff x="3686755" y="3213398"/>
                <a:chExt cx="284703" cy="284703"/>
              </a:xfrm>
            </p:grpSpPr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2953" y="3295694"/>
                  <a:ext cx="152308" cy="76154"/>
                </a:xfrm>
                <a:prstGeom prst="rect">
                  <a:avLst/>
                </a:prstGeom>
              </p:spPr>
            </p:pic>
            <p:pic>
              <p:nvPicPr>
                <p:cNvPr id="59" name="图片 5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686755" y="3213398"/>
                  <a:ext cx="284703" cy="284703"/>
                </a:xfrm>
                <a:prstGeom prst="rect">
                  <a:avLst/>
                </a:prstGeom>
              </p:spPr>
            </p:pic>
          </p:grpSp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0791" y="3014482"/>
                <a:ext cx="209121" cy="486526"/>
              </a:xfrm>
              <a:prstGeom prst="rect">
                <a:avLst/>
              </a:prstGeom>
            </p:spPr>
          </p:pic>
        </p:grpSp>
      </p:grpSp>
      <p:grpSp>
        <p:nvGrpSpPr>
          <p:cNvPr id="60" name="组合 59"/>
          <p:cNvGrpSpPr/>
          <p:nvPr/>
        </p:nvGrpSpPr>
        <p:grpSpPr>
          <a:xfrm>
            <a:off x="6886326" y="5278400"/>
            <a:ext cx="404832" cy="809037"/>
            <a:chOff x="5652935" y="2492896"/>
            <a:chExt cx="284703" cy="527867"/>
          </a:xfrm>
        </p:grpSpPr>
        <p:grpSp>
          <p:nvGrpSpPr>
            <p:cNvPr id="61" name="组合 60"/>
            <p:cNvGrpSpPr/>
            <p:nvPr/>
          </p:nvGrpSpPr>
          <p:grpSpPr>
            <a:xfrm>
              <a:off x="5652935" y="2729779"/>
              <a:ext cx="284703" cy="284703"/>
              <a:chOff x="3686755" y="3213398"/>
              <a:chExt cx="284703" cy="284703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2953" y="3295694"/>
                <a:ext cx="152308" cy="76154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86755" y="3213398"/>
                <a:ext cx="284703" cy="284703"/>
              </a:xfrm>
              <a:prstGeom prst="rect">
                <a:avLst/>
              </a:prstGeom>
            </p:spPr>
          </p:pic>
        </p:grp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52935" y="2492896"/>
              <a:ext cx="199354" cy="527867"/>
            </a:xfrm>
            <a:prstGeom prst="rect">
              <a:avLst/>
            </a:prstGeom>
          </p:spPr>
        </p:pic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7242" y="5192893"/>
            <a:ext cx="463434" cy="75005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92" y="820144"/>
            <a:ext cx="1110278" cy="702910"/>
          </a:xfrm>
          <a:prstGeom prst="rect">
            <a:avLst/>
          </a:prstGeom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837" y="319279"/>
            <a:ext cx="2015762" cy="936579"/>
          </a:xfrm>
          <a:prstGeom prst="rect">
            <a:avLst/>
          </a:prstGeom>
          <a:noFill/>
          <a:ln w="9525">
            <a:solidFill>
              <a:srgbClr val="C7819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矩形 67"/>
          <p:cNvSpPr/>
          <p:nvPr/>
        </p:nvSpPr>
        <p:spPr bwMode="auto">
          <a:xfrm>
            <a:off x="9526862" y="3077365"/>
            <a:ext cx="901043" cy="3618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MES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0000"/>
                </a:solidFill>
              </a:rPr>
              <a:t>物料接收场景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59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2" y="619784"/>
            <a:ext cx="6114818" cy="3414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A7042D-0525-45AF-A6AF-A99E2034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1" y="697325"/>
            <a:ext cx="1895373" cy="35730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B17BE6-3120-4623-BD1F-FE79D5EF167E}"/>
              </a:ext>
            </a:extLst>
          </p:cNvPr>
          <p:cNvSpPr/>
          <p:nvPr/>
        </p:nvSpPr>
        <p:spPr>
          <a:xfrm>
            <a:off x="204810" y="4358460"/>
            <a:ext cx="3129901" cy="152618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三单核对无误，使用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收货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操作页面设置收货上架功能，应对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无法使用情况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系统支持报表查询及数据导出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功能设计</a:t>
            </a:r>
            <a:r>
              <a:rPr lang="en-US" altLang="zh-CN" b="1" dirty="0"/>
              <a:t> – </a:t>
            </a:r>
            <a:r>
              <a:rPr lang="zh-CN" altLang="en-US" b="1" dirty="0"/>
              <a:t>采购接收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711" y="3462392"/>
            <a:ext cx="6846401" cy="29994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76FDA-B7CE-446F-8805-1AA016087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374" y="4620766"/>
            <a:ext cx="3129901" cy="18411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ECFCAD-AE30-4448-89FF-B0013EDBC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524" y="619784"/>
            <a:ext cx="3399932" cy="25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93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应用场景 </a:t>
            </a:r>
            <a:r>
              <a:rPr lang="en-US" altLang="zh-CN" b="1" dirty="0"/>
              <a:t>– </a:t>
            </a:r>
            <a:r>
              <a:rPr lang="zh-CN" altLang="en-US" b="1" dirty="0"/>
              <a:t>计划</a:t>
            </a:r>
            <a:r>
              <a:rPr lang="en-US" altLang="zh-CN" b="1" dirty="0"/>
              <a:t>/</a:t>
            </a:r>
            <a:r>
              <a:rPr lang="zh-CN" altLang="en-US" b="1" dirty="0"/>
              <a:t>排班</a:t>
            </a:r>
            <a:r>
              <a:rPr lang="zh-CN" altLang="en-US" b="1" dirty="0" smtClean="0"/>
              <a:t>管理</a:t>
            </a:r>
            <a:endParaRPr lang="zh-CN" altLang="en-US" dirty="0"/>
          </a:p>
        </p:txBody>
      </p:sp>
      <p:graphicFrame>
        <p:nvGraphicFramePr>
          <p:cNvPr id="3" name="Diagram 12"/>
          <p:cNvGraphicFramePr/>
          <p:nvPr>
            <p:extLst>
              <p:ext uri="{D42A27DB-BD31-4B8C-83A1-F6EECF244321}">
                <p14:modId xmlns:p14="http://schemas.microsoft.com/office/powerpoint/2010/main" val="1963454041"/>
              </p:ext>
            </p:extLst>
          </p:nvPr>
        </p:nvGraphicFramePr>
        <p:xfrm>
          <a:off x="400163" y="726509"/>
          <a:ext cx="3134140" cy="3139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0035D7FF-EED1-4199-8B47-5AA47B847CB7}"/>
              </a:ext>
            </a:extLst>
          </p:cNvPr>
          <p:cNvSpPr/>
          <p:nvPr/>
        </p:nvSpPr>
        <p:spPr>
          <a:xfrm>
            <a:off x="3933672" y="726509"/>
            <a:ext cx="7664623" cy="569307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维护客户订单信息和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Forecast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信息。根据客户用料预测输入模板展示所有版本的预测记录；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设置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MRP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的用料需求和提供的来源等信息，用户可自定义在采购申请单、采购单、销售订单、</a:t>
            </a:r>
            <a:r>
              <a:rPr lang="zh-CN" altLang="en-US" sz="1400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生产、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物料前加工（切片、测试、检验）后的晶片半成品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，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MES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由人工按产品编号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+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版本维护对应的预测备货比例，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人工根据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备货比例，调整安排备货计划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；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执行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3-6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个月的物料需求计划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（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晶片采购周期为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3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个月，其他物料采购计划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6</a:t>
            </a:r>
            <a:r>
              <a:rPr lang="zh-CN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个月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）；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查看运行后的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MRP Run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结果，用户输入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MRP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应用场景相关信息进行查询。结果包括物料编码，日期，需求量，供应量，当前库存以及到对应时间时候的预测库存；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根据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MRP Run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建议，将用料预测对接用友</a:t>
            </a:r>
            <a:r>
              <a:rPr lang="en-US" altLang="zh-CN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ERP</a:t>
            </a:r>
            <a:r>
              <a:rPr lang="zh-CN" altLang="en-US" sz="14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cs typeface="+mn-ea"/>
                <a:sym typeface="+mn-lt"/>
              </a:rPr>
              <a:t>转为采购单，采购申请单或生产工单；</a:t>
            </a:r>
            <a:endParaRPr lang="en-US" altLang="zh-CN" sz="1400" dirty="0">
              <a:latin typeface="冬青黑体简体中文 W3" panose="020B0300000000000000" pitchFamily="34" charset="-122"/>
              <a:ea typeface="冬青黑体简体中文 W3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783"/>
          <a:stretch/>
        </p:blipFill>
        <p:spPr>
          <a:xfrm>
            <a:off x="4077618" y="3689578"/>
            <a:ext cx="2916970" cy="2991445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002" y="3593227"/>
            <a:ext cx="4683662" cy="2996260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>
          <a:xfrm>
            <a:off x="7357463" y="3689578"/>
            <a:ext cx="1249250" cy="2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单管理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4091727" y="3689578"/>
            <a:ext cx="1249250" cy="2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MRP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711" y="3866033"/>
            <a:ext cx="3495254" cy="2764971"/>
          </a:xfrm>
          <a:prstGeom prst="rect">
            <a:avLst/>
          </a:prstGeom>
        </p:spPr>
      </p:pic>
      <p:sp>
        <p:nvSpPr>
          <p:cNvPr id="13" name="Rectangle 1"/>
          <p:cNvSpPr/>
          <p:nvPr/>
        </p:nvSpPr>
        <p:spPr>
          <a:xfrm>
            <a:off x="286351" y="3729397"/>
            <a:ext cx="1249250" cy="2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排班管理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786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应用场景 </a:t>
            </a:r>
            <a:r>
              <a:rPr lang="en-US" altLang="zh-CN" b="1" dirty="0"/>
              <a:t>– </a:t>
            </a:r>
            <a:r>
              <a:rPr lang="zh-CN" altLang="en-US" b="1" dirty="0"/>
              <a:t>生产</a:t>
            </a:r>
            <a:r>
              <a:rPr lang="zh-CN" altLang="en-US" b="1" dirty="0" smtClean="0"/>
              <a:t>备料</a:t>
            </a:r>
            <a:endParaRPr lang="zh-CN" altLang="en-US" dirty="0"/>
          </a:p>
        </p:txBody>
      </p:sp>
      <p:sp>
        <p:nvSpPr>
          <p:cNvPr id="3" name="Text Box 534">
            <a:extLst>
              <a:ext uri="{FF2B5EF4-FFF2-40B4-BE49-F238E27FC236}">
                <a16:creationId xmlns:a16="http://schemas.microsoft.com/office/drawing/2014/main" id="{5D0222C8-77B0-402B-B4CA-D5C51FDD9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60" y="2488321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endParaRPr lang="en-AU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538">
            <a:extLst>
              <a:ext uri="{FF2B5EF4-FFF2-40B4-BE49-F238E27FC236}">
                <a16:creationId xmlns:a16="http://schemas.microsoft.com/office/drawing/2014/main" id="{A70AF914-F0E5-47B2-AC87-818C7025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368" y="1390662"/>
            <a:ext cx="3452242" cy="196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按照先进先出原则出库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拣货记录批次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配送任务任务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74625" indent="-174625" eaLnBrk="0" hangingPunct="0">
              <a:lnSpc>
                <a:spcPct val="150000"/>
              </a:lnSpc>
              <a:spcBef>
                <a:spcPct val="25000"/>
              </a:spcBef>
              <a:buClr>
                <a:srgbClr val="006666"/>
              </a:buClr>
              <a:buFont typeface="Wingdings" pitchFamily="2" charset="2"/>
              <a:buChar char="l"/>
              <a:tabLst>
                <a:tab pos="741363" algn="l"/>
              </a:tabLs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任务执行结果回写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MES</a:t>
            </a:r>
            <a:endParaRPr lang="zh-CN" altLang="en-AU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54CE6A-1475-42AE-96EC-D61EA2126AC4}"/>
              </a:ext>
            </a:extLst>
          </p:cNvPr>
          <p:cNvSpPr txBox="1"/>
          <p:nvPr/>
        </p:nvSpPr>
        <p:spPr>
          <a:xfrm>
            <a:off x="358504" y="26827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物料需求计划</a:t>
            </a:r>
          </a:p>
        </p:txBody>
      </p:sp>
      <p:sp>
        <p:nvSpPr>
          <p:cNvPr id="8" name="箭头: 右 541">
            <a:extLst>
              <a:ext uri="{FF2B5EF4-FFF2-40B4-BE49-F238E27FC236}">
                <a16:creationId xmlns:a16="http://schemas.microsoft.com/office/drawing/2014/main" id="{5D3D9CD1-78D6-44E5-A131-04285B534EB2}"/>
              </a:ext>
            </a:extLst>
          </p:cNvPr>
          <p:cNvSpPr/>
          <p:nvPr/>
        </p:nvSpPr>
        <p:spPr>
          <a:xfrm>
            <a:off x="2278338" y="2007477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2641C3-29BC-419F-AFF3-2E8FB69EFB3A}"/>
              </a:ext>
            </a:extLst>
          </p:cNvPr>
          <p:cNvSpPr txBox="1"/>
          <p:nvPr/>
        </p:nvSpPr>
        <p:spPr>
          <a:xfrm>
            <a:off x="5162732" y="30729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仓库大屏展示</a:t>
            </a:r>
          </a:p>
        </p:txBody>
      </p:sp>
      <p:sp>
        <p:nvSpPr>
          <p:cNvPr id="10" name="箭头: 下 548">
            <a:extLst>
              <a:ext uri="{FF2B5EF4-FFF2-40B4-BE49-F238E27FC236}">
                <a16:creationId xmlns:a16="http://schemas.microsoft.com/office/drawing/2014/main" id="{B8E6ADEC-2567-4DC3-A75B-F4DCA88E6A0B}"/>
              </a:ext>
            </a:extLst>
          </p:cNvPr>
          <p:cNvSpPr/>
          <p:nvPr/>
        </p:nvSpPr>
        <p:spPr>
          <a:xfrm>
            <a:off x="927921" y="3083471"/>
            <a:ext cx="325822" cy="13686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82" descr="图片3">
            <a:extLst>
              <a:ext uri="{FF2B5EF4-FFF2-40B4-BE49-F238E27FC236}">
                <a16:creationId xmlns:a16="http://schemas.microsoft.com/office/drawing/2014/main" id="{2D238756-71E2-495C-B9BA-1B2473F0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35" y="4756030"/>
            <a:ext cx="2112516" cy="110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CE84BF-7B20-4B0B-B169-4BC29900C4FB}"/>
              </a:ext>
            </a:extLst>
          </p:cNvPr>
          <p:cNvSpPr txBox="1"/>
          <p:nvPr/>
        </p:nvSpPr>
        <p:spPr>
          <a:xfrm>
            <a:off x="6946868" y="60373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3" name="箭头: 右 558">
            <a:extLst>
              <a:ext uri="{FF2B5EF4-FFF2-40B4-BE49-F238E27FC236}">
                <a16:creationId xmlns:a16="http://schemas.microsoft.com/office/drawing/2014/main" id="{4F7749BC-BBEB-45CD-A002-DF6F746955CF}"/>
              </a:ext>
            </a:extLst>
          </p:cNvPr>
          <p:cNvSpPr/>
          <p:nvPr/>
        </p:nvSpPr>
        <p:spPr>
          <a:xfrm>
            <a:off x="5146687" y="5138028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1">
            <a:extLst>
              <a:ext uri="{FF2B5EF4-FFF2-40B4-BE49-F238E27FC236}">
                <a16:creationId xmlns:a16="http://schemas.microsoft.com/office/drawing/2014/main" id="{44063698-0C2E-4A99-BEB0-3DDB192B9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547" y="4452159"/>
            <a:ext cx="1762638" cy="1698220"/>
          </a:xfrm>
          <a:prstGeom prst="rect">
            <a:avLst/>
          </a:prstGeom>
        </p:spPr>
      </p:pic>
      <p:sp>
        <p:nvSpPr>
          <p:cNvPr id="15" name="箭头: 右 560">
            <a:extLst>
              <a:ext uri="{FF2B5EF4-FFF2-40B4-BE49-F238E27FC236}">
                <a16:creationId xmlns:a16="http://schemas.microsoft.com/office/drawing/2014/main" id="{DED5D202-619E-4F95-A174-5CDCF14DC493}"/>
              </a:ext>
            </a:extLst>
          </p:cNvPr>
          <p:cNvSpPr/>
          <p:nvPr/>
        </p:nvSpPr>
        <p:spPr>
          <a:xfrm>
            <a:off x="9102860" y="5138028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0BAEA3-6520-4AB8-9B1F-C275180CC1A7}"/>
              </a:ext>
            </a:extLst>
          </p:cNvPr>
          <p:cNvSpPr txBox="1"/>
          <p:nvPr/>
        </p:nvSpPr>
        <p:spPr>
          <a:xfrm>
            <a:off x="10352388" y="60373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任务状态回写</a:t>
            </a:r>
          </a:p>
        </p:txBody>
      </p:sp>
      <p:grpSp>
        <p:nvGrpSpPr>
          <p:cNvPr id="18" name="组合 4">
            <a:extLst>
              <a:ext uri="{FF2B5EF4-FFF2-40B4-BE49-F238E27FC236}">
                <a16:creationId xmlns:a16="http://schemas.microsoft.com/office/drawing/2014/main" id="{3C1D3CE9-E4CC-4FFF-B675-54796CA062DC}"/>
              </a:ext>
            </a:extLst>
          </p:cNvPr>
          <p:cNvGrpSpPr/>
          <p:nvPr/>
        </p:nvGrpSpPr>
        <p:grpSpPr>
          <a:xfrm>
            <a:off x="2973680" y="4499133"/>
            <a:ext cx="3150824" cy="2084234"/>
            <a:chOff x="940315" y="4499133"/>
            <a:chExt cx="3150824" cy="2084234"/>
          </a:xfrm>
        </p:grpSpPr>
        <p:sp>
          <p:nvSpPr>
            <p:cNvPr id="19" name="文本框 546">
              <a:extLst>
                <a:ext uri="{FF2B5EF4-FFF2-40B4-BE49-F238E27FC236}">
                  <a16:creationId xmlns:a16="http://schemas.microsoft.com/office/drawing/2014/main" id="{865C7DF9-54C2-43F4-A871-A0020986472E}"/>
                </a:ext>
              </a:extLst>
            </p:cNvPr>
            <p:cNvSpPr txBox="1"/>
            <p:nvPr/>
          </p:nvSpPr>
          <p:spPr>
            <a:xfrm>
              <a:off x="940315" y="5937036"/>
              <a:ext cx="3150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cs typeface="Calibri" panose="020F0502020204030204" pitchFamily="34" charset="0"/>
                </a:rPr>
                <a:t>系统以人员生产工单备料任务，指定人员捡料。</a:t>
              </a:r>
              <a:endPara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pic>
          <p:nvPicPr>
            <p:cNvPr id="20" name="Picture 43" descr="Opeartor-AtHMI-Portal">
              <a:extLst>
                <a:ext uri="{FF2B5EF4-FFF2-40B4-BE49-F238E27FC236}">
                  <a16:creationId xmlns:a16="http://schemas.microsoft.com/office/drawing/2014/main" id="{0B1BEDBD-1AC1-43BE-A6BC-57775488F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306" y="4499133"/>
              <a:ext cx="853466" cy="1358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箭头: 右 554">
            <a:extLst>
              <a:ext uri="{FF2B5EF4-FFF2-40B4-BE49-F238E27FC236}">
                <a16:creationId xmlns:a16="http://schemas.microsoft.com/office/drawing/2014/main" id="{E4D5000B-EB99-4072-9EB2-C0CC766B367D}"/>
              </a:ext>
            </a:extLst>
          </p:cNvPr>
          <p:cNvSpPr/>
          <p:nvPr/>
        </p:nvSpPr>
        <p:spPr>
          <a:xfrm>
            <a:off x="2216915" y="5162537"/>
            <a:ext cx="1245639" cy="326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3">
            <a:extLst>
              <a:ext uri="{FF2B5EF4-FFF2-40B4-BE49-F238E27FC236}">
                <a16:creationId xmlns:a16="http://schemas.microsoft.com/office/drawing/2014/main" id="{B2486A63-E854-49C1-9A8E-29FF062A6BB1}"/>
              </a:ext>
            </a:extLst>
          </p:cNvPr>
          <p:cNvGrpSpPr/>
          <p:nvPr/>
        </p:nvGrpSpPr>
        <p:grpSpPr>
          <a:xfrm>
            <a:off x="355223" y="4717137"/>
            <a:ext cx="1569660" cy="1727731"/>
            <a:chOff x="4725180" y="4678956"/>
            <a:chExt cx="1569660" cy="1727731"/>
          </a:xfrm>
        </p:grpSpPr>
        <p:grpSp>
          <p:nvGrpSpPr>
            <p:cNvPr id="23" name="组合 553">
              <a:extLst>
                <a:ext uri="{FF2B5EF4-FFF2-40B4-BE49-F238E27FC236}">
                  <a16:creationId xmlns:a16="http://schemas.microsoft.com/office/drawing/2014/main" id="{2F0BD26E-145B-4547-917D-3E765889DE95}"/>
                </a:ext>
              </a:extLst>
            </p:cNvPr>
            <p:cNvGrpSpPr/>
            <p:nvPr/>
          </p:nvGrpSpPr>
          <p:grpSpPr>
            <a:xfrm>
              <a:off x="4965741" y="4678956"/>
              <a:ext cx="1102665" cy="1358399"/>
              <a:chOff x="5743507" y="4103419"/>
              <a:chExt cx="1102665" cy="1358399"/>
            </a:xfrm>
          </p:grpSpPr>
          <p:pic>
            <p:nvPicPr>
              <p:cNvPr id="25" name="Picture 87" descr="Maintenance-BIG-woLappy">
                <a:extLst>
                  <a:ext uri="{FF2B5EF4-FFF2-40B4-BE49-F238E27FC236}">
                    <a16:creationId xmlns:a16="http://schemas.microsoft.com/office/drawing/2014/main" id="{5296842B-AECF-498C-A699-1FD95EF42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3507" y="4103419"/>
                <a:ext cx="1102665" cy="1358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图片 552">
                <a:extLst>
                  <a:ext uri="{FF2B5EF4-FFF2-40B4-BE49-F238E27FC236}">
                    <a16:creationId xmlns:a16="http://schemas.microsoft.com/office/drawing/2014/main" id="{FC7C042D-CFEF-48AB-AC6F-27042527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507" y="4180493"/>
                <a:ext cx="206265" cy="451302"/>
              </a:xfrm>
              <a:prstGeom prst="rect">
                <a:avLst/>
              </a:prstGeom>
            </p:spPr>
          </p:pic>
        </p:grpSp>
        <p:sp>
          <p:nvSpPr>
            <p:cNvPr id="24" name="文本框 555">
              <a:extLst>
                <a:ext uri="{FF2B5EF4-FFF2-40B4-BE49-F238E27FC236}">
                  <a16:creationId xmlns:a16="http://schemas.microsoft.com/office/drawing/2014/main" id="{AE4360D5-F302-44E7-9A12-25BB55D1523B}"/>
                </a:ext>
              </a:extLst>
            </p:cNvPr>
            <p:cNvSpPr txBox="1"/>
            <p:nvPr/>
          </p:nvSpPr>
          <p:spPr>
            <a:xfrm>
              <a:off x="4725180" y="603735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仓库按单拣货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302" y="778486"/>
            <a:ext cx="4654583" cy="2337069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250105" y="791115"/>
            <a:ext cx="2382474" cy="1831614"/>
            <a:chOff x="-2841026" y="739440"/>
            <a:chExt cx="2255079" cy="231265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2783"/>
            <a:stretch/>
          </p:blipFill>
          <p:spPr>
            <a:xfrm>
              <a:off x="-2841026" y="739440"/>
              <a:ext cx="2255079" cy="2312655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</p:spPr>
        </p:pic>
        <p:sp>
          <p:nvSpPr>
            <p:cNvPr id="30" name="Rectangle 1"/>
            <p:cNvSpPr/>
            <p:nvPr/>
          </p:nvSpPr>
          <p:spPr>
            <a:xfrm>
              <a:off x="-2826917" y="739440"/>
              <a:ext cx="943220" cy="2112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MRP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319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3638</TotalTime>
  <Words>3192</Words>
  <Application>Microsoft Office PowerPoint</Application>
  <PresentationFormat>宽屏</PresentationFormat>
  <Paragraphs>578</Paragraphs>
  <Slides>32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 Unicode MS</vt:lpstr>
      <vt:lpstr>等线</vt:lpstr>
      <vt:lpstr>等线 Light</vt:lpstr>
      <vt:lpstr>冬青黑体简体中文 W3</vt:lpstr>
      <vt:lpstr>黑体</vt:lpstr>
      <vt:lpstr>宋体</vt:lpstr>
      <vt:lpstr>微软雅黑</vt:lpstr>
      <vt:lpstr>微软雅黑</vt:lpstr>
      <vt:lpstr>微软雅黑 Light</vt:lpstr>
      <vt:lpstr>幼圆</vt:lpstr>
      <vt:lpstr>Arial</vt:lpstr>
      <vt:lpstr>Arial Narrow</vt:lpstr>
      <vt:lpstr>Calibri</vt:lpstr>
      <vt:lpstr>Wingdings</vt:lpstr>
      <vt:lpstr>Office 主题​​</vt:lpstr>
      <vt:lpstr>演示文稿</vt:lpstr>
      <vt:lpstr>Presentation</vt:lpstr>
      <vt:lpstr>PowerPoint 演示文稿</vt:lpstr>
      <vt:lpstr>项目总体情况</vt:lpstr>
      <vt:lpstr>PowerPoint 演示文稿</vt:lpstr>
      <vt:lpstr>业务主流程应用场景</vt:lpstr>
      <vt:lpstr>物料接收场景</vt:lpstr>
      <vt:lpstr>物料接收场景</vt:lpstr>
      <vt:lpstr>功能设计 – 采购接收</vt:lpstr>
      <vt:lpstr>应用场景 – 计划/排班管理</vt:lpstr>
      <vt:lpstr>应用场景 – 生产备料</vt:lpstr>
      <vt:lpstr>应用场景 –晶片物料管控</vt:lpstr>
      <vt:lpstr>应用场景 - 产线晶片退料</vt:lpstr>
      <vt:lpstr>生产工序管理应用场景</vt:lpstr>
      <vt:lpstr>生产工序管理应用场景</vt:lpstr>
      <vt:lpstr>PowerPoint 演示文稿</vt:lpstr>
      <vt:lpstr>单板追溯方法</vt:lpstr>
      <vt:lpstr>功能设计 – 生产追溯</vt:lpstr>
      <vt:lpstr>应用场景 – 完工入库</vt:lpstr>
      <vt:lpstr>功能设计 – 完工入库</vt:lpstr>
      <vt:lpstr>应用场景 – 库存管理</vt:lpstr>
      <vt:lpstr>物料盘点场景</vt:lpstr>
      <vt:lpstr>功能设计 – 库存管理</vt:lpstr>
      <vt:lpstr>应用场景 – 销售出库</vt:lpstr>
      <vt:lpstr>功能设计 – 装载发运</vt:lpstr>
      <vt:lpstr>应用场景 – 质量管理</vt:lpstr>
      <vt:lpstr>功能设计 – 质量标准设置</vt:lpstr>
      <vt:lpstr>功能设计 – 质量分析及追溯</vt:lpstr>
      <vt:lpstr>PowerPoint 演示文稿</vt:lpstr>
      <vt:lpstr>内部信息流设计</vt:lpstr>
      <vt:lpstr>外部信息流交互</vt:lpstr>
      <vt:lpstr>硬件架构设计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ware</dc:creator>
  <cp:lastModifiedBy>ware</cp:lastModifiedBy>
  <cp:revision>108</cp:revision>
  <dcterms:created xsi:type="dcterms:W3CDTF">2020-09-17T05:44:50Z</dcterms:created>
  <dcterms:modified xsi:type="dcterms:W3CDTF">2020-09-24T06:02:27Z</dcterms:modified>
</cp:coreProperties>
</file>